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10287000" cx="18288000"/>
  <p:notesSz cx="6858000" cy="9144000"/>
  <p:embeddedFontLst>
    <p:embeddedFont>
      <p:font typeface="No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8" roundtripDataSignature="AMtx7mgR4Ip/fJjsOjizVIANPGkolq3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otoSans-bold.fntdata"/><Relationship Id="rId10" Type="http://schemas.openxmlformats.org/officeDocument/2006/relationships/slide" Target="slides/slide5.xml"/><Relationship Id="rId54" Type="http://schemas.openxmlformats.org/officeDocument/2006/relationships/font" Target="fonts/NotoSans-regular.fntdata"/><Relationship Id="rId13" Type="http://schemas.openxmlformats.org/officeDocument/2006/relationships/slide" Target="slides/slide8.xml"/><Relationship Id="rId57" Type="http://schemas.openxmlformats.org/officeDocument/2006/relationships/font" Target="fonts/No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No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news-paper.co.kr/news/articleView.html?idxno=77677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출철:</a:t>
            </a:r>
            <a:r>
              <a:rPr lang="ko-KR" u="sng">
                <a:solidFill>
                  <a:schemeClr val="hlink"/>
                </a:solidFill>
                <a:hlinkClick r:id="rId2"/>
              </a:rPr>
              <a:t>AI 소설이 쏟아져 심사불가능, 신인 작가 작품 심사중단. - 뉴스페이퍼 (news-paper.co.kr)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최근 문학계에서도 ai 소설이 등장하고 있다. 이 기사에 따르면 한 공상과학 잡지는 </a:t>
            </a: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인공지능으로 작성된 수백 개의 작품으로 인해 더 이상 새로운 작품을 받지 않기로 했다. 사람들이 소설 출판을 통해 돈을 벌기 위한 방법으로 챗 지피톼 같은 AI로 소설을 찍어내서 투고를 하고 있따고 밝히며 질이 떨어지는 ai 소설을 과도하게 생성하고 있다고 합니다</a:t>
            </a:r>
            <a:endParaRPr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대중적인 소비를 위해 생성된 빠른 문학 작품이 많아지며 정성이 담긴 고품질의 작품보다는 양산형 작품이 더 많이 관심을 받고 , 문학적 가치가 하향될 수 있습니다</a:t>
            </a:r>
            <a:endParaRPr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이처럼 </a:t>
            </a: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AI 시대의 도래로 문학계에는 다양한 부정적인 반응이 발생할 수 있습니다</a:t>
            </a:r>
            <a:endParaRPr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브런치 사이트는 사람들의 개인적인 생각들을 자유롭게 올리고 공유하는 곳입니다.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구글에서 브런치 사이트만 나오게 검색 키워드를 설정하여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9178"/>
              </a:buClr>
              <a:buSzPts val="1200"/>
              <a:buFont typeface="Consolas"/>
              <a:buNone/>
            </a:pPr>
            <a:r>
              <a:rPr b="0" lang="ko-KR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'ai 소설 '</a:t>
            </a:r>
            <a:r>
              <a:rPr b="0" lang="ko-KR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lang="ko-KR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'ai 작가 '</a:t>
            </a:r>
            <a:r>
              <a:rPr b="0" lang="ko-KR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lang="ko-KR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'ai 문학  '</a:t>
            </a:r>
            <a:r>
              <a:rPr b="0" lang="ko-KR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lang="ko-KR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'ai 저작권 침해 를 검색해서 단어를 가져 왔습니다.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br>
              <a:rPr lang="ko-KR"/>
            </a:b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2010년대에는 인공지능과 관련된 단어가 개발 이외에는 크게 없었다는 것을 알 수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2015년 까지도 로봇  ,미래 ,지능 정도만 있는 것을 확인 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2023년도에 이르러서는 ai 와 관련된 단어들이 많이 쓰이기 시작한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저작권, 인공, 문제, 창작, 저작물 등등이 많이 쓰였습니다.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가장 먼저 저작권, 저작물,문제에 관한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많이 등장한 단어 들 중 하나로 </a:t>
            </a: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AI는 대량의 텍스트 데이터를 학습하고 기존 작품의 스타일을 모방할 수 있습니다. 이로 인해 표절과 저작권 문제가 발생할 수 있으며, 작가들과 출판사들은 AI가 창작물을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2010년 2015, 2023년의 저작권, 창작, 문제 , 보호 키워드의 작성 추이를 표로 나타낸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스택을 쌓았는데 보이는 것처럼 2023년에 저작권과 작가에 대한 보호 문제가 대두된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위와 같은 문제들을 해결하기 위해 문학계는 인간 작가들과 AI의 상호작용을 고려하는 적절한 방안을 모색해야 합니다. 예를 들어, 인간 작가들과 AI가 협력하여 창의적인 작품을 만드는 등의 방법으로 문학적 생태계를 보호하고 발전시킬 수 있을 것입니다. 또한, 저작권 보호와 투명한 사용 조건 등의 정책적인 개선이 필요할 수도 있습니다. 결국 AI와 문학의 조화를 이루는 방향으로 노력해야 문학계의 발전과 다양성을 지킬 수 있을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현행 저작권법상 에서는 ai에 대한 저작권인정은 어렵고 </a:t>
            </a: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인정되고 있지 않습니다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Ai 시대가 다가온 지금 </a:t>
            </a:r>
            <a:r>
              <a:rPr b="1" i="0" lang="ko-KR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AI에 대해 독자적인 법인격이 인정될지 여부는 불투명하고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 AI가 생성한 결과물에 대한 권리는 누구에게 귀속될지 판단하기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"/>
              <a:buNone/>
            </a:pPr>
            <a:r>
              <a:rPr b="1" i="0" lang="ko-KR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결론: ai 소설이 등장하면서 </a:t>
            </a:r>
            <a:r>
              <a:rPr b="0" i="0" lang="ko-KR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작가들의 창작물을 보호 해야 하는데 AI가 작품을 생성하는 능력이 향상되면  작가들은 더 많은 경쟁에 직면할 수 있습니다. AI에 의해 작성된 작품이 독자들에게 인기를 끌면, 실제 작가들은 자신의 작품을 판매하거나 성공적으로 출판하는 데 어려움을 겪을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0" name="Google Shape;46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598" name="Google Shape;598;p32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06" name="Google Shape;606;p33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14" name="Google Shape;614;p34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22" name="Google Shape;622;p35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30" name="Google Shape;630;p36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38" name="Google Shape;638;p37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44" name="Google Shape;644;p38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50" name="Google Shape;650;p39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57" name="Google Shape;657;p40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64" name="Google Shape;664;p41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71" name="Google Shape;671;p42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78" name="Google Shape;678;p43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87" name="Google Shape;687;p44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697" name="Google Shape;697;p45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705" name="Google Shape;705;p46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712" name="Google Shape;712;p47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/>
              <a:t>‹#›</a:t>
            </a:fld>
            <a:endParaRPr/>
          </a:p>
        </p:txBody>
      </p:sp>
      <p:sp>
        <p:nvSpPr>
          <p:cNvPr id="720" name="Google Shape;720;p48:notes"/>
          <p:cNvSpPr/>
          <p:nvPr>
            <p:ph idx="2" type="sldImg"/>
          </p:nvPr>
        </p:nvSpPr>
        <p:spPr>
          <a:xfrm>
            <a:off x="217488" y="812800"/>
            <a:ext cx="7124700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2.jpg"/><Relationship Id="rId5" Type="http://schemas.openxmlformats.org/officeDocument/2006/relationships/image" Target="../media/image25.jpg"/><Relationship Id="rId6" Type="http://schemas.openxmlformats.org/officeDocument/2006/relationships/image" Target="../media/image15.jpg"/><Relationship Id="rId7" Type="http://schemas.openxmlformats.org/officeDocument/2006/relationships/image" Target="../media/image22.jpg"/><Relationship Id="rId8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2.jpg"/><Relationship Id="rId5" Type="http://schemas.openxmlformats.org/officeDocument/2006/relationships/image" Target="../media/image25.jpg"/><Relationship Id="rId6" Type="http://schemas.openxmlformats.org/officeDocument/2006/relationships/image" Target="../media/image15.jpg"/><Relationship Id="rId7" Type="http://schemas.openxmlformats.org/officeDocument/2006/relationships/image" Target="../media/image30.jpg"/><Relationship Id="rId8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42.jpg"/><Relationship Id="rId10" Type="http://schemas.openxmlformats.org/officeDocument/2006/relationships/image" Target="../media/image37.jpg"/><Relationship Id="rId9" Type="http://schemas.openxmlformats.org/officeDocument/2006/relationships/image" Target="../media/image31.jpg"/><Relationship Id="rId5" Type="http://schemas.openxmlformats.org/officeDocument/2006/relationships/image" Target="../media/image25.jpg"/><Relationship Id="rId6" Type="http://schemas.openxmlformats.org/officeDocument/2006/relationships/image" Target="../media/image15.jpg"/><Relationship Id="rId7" Type="http://schemas.openxmlformats.org/officeDocument/2006/relationships/image" Target="../media/image22.jpg"/><Relationship Id="rId8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Relationship Id="rId5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2.png"/><Relationship Id="rId4" Type="http://schemas.openxmlformats.org/officeDocument/2006/relationships/image" Target="../media/image39.jpg"/><Relationship Id="rId5" Type="http://schemas.openxmlformats.org/officeDocument/2006/relationships/image" Target="../media/image5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2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36.png"/><Relationship Id="rId21" Type="http://schemas.openxmlformats.org/officeDocument/2006/relationships/image" Target="../media/image64.png"/><Relationship Id="rId24" Type="http://schemas.openxmlformats.org/officeDocument/2006/relationships/image" Target="../media/image68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Relationship Id="rId26" Type="http://schemas.openxmlformats.org/officeDocument/2006/relationships/image" Target="../media/image61.png"/><Relationship Id="rId25" Type="http://schemas.openxmlformats.org/officeDocument/2006/relationships/image" Target="../media/image60.png"/><Relationship Id="rId28" Type="http://schemas.openxmlformats.org/officeDocument/2006/relationships/image" Target="../media/image66.png"/><Relationship Id="rId27" Type="http://schemas.openxmlformats.org/officeDocument/2006/relationships/image" Target="../media/image76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Relationship Id="rId7" Type="http://schemas.openxmlformats.org/officeDocument/2006/relationships/image" Target="../media/image35.png"/><Relationship Id="rId8" Type="http://schemas.openxmlformats.org/officeDocument/2006/relationships/image" Target="../media/image54.png"/><Relationship Id="rId11" Type="http://schemas.openxmlformats.org/officeDocument/2006/relationships/image" Target="../media/image46.png"/><Relationship Id="rId10" Type="http://schemas.openxmlformats.org/officeDocument/2006/relationships/image" Target="../media/image50.png"/><Relationship Id="rId13" Type="http://schemas.openxmlformats.org/officeDocument/2006/relationships/image" Target="../media/image57.png"/><Relationship Id="rId12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19.png"/><Relationship Id="rId17" Type="http://schemas.openxmlformats.org/officeDocument/2006/relationships/image" Target="../media/image59.png"/><Relationship Id="rId16" Type="http://schemas.openxmlformats.org/officeDocument/2006/relationships/image" Target="../media/image65.png"/><Relationship Id="rId19" Type="http://schemas.openxmlformats.org/officeDocument/2006/relationships/image" Target="../media/image62.png"/><Relationship Id="rId1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36.png"/><Relationship Id="rId21" Type="http://schemas.openxmlformats.org/officeDocument/2006/relationships/image" Target="../media/image64.png"/><Relationship Id="rId24" Type="http://schemas.openxmlformats.org/officeDocument/2006/relationships/image" Target="../media/image68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1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Relationship Id="rId26" Type="http://schemas.openxmlformats.org/officeDocument/2006/relationships/image" Target="../media/image61.png"/><Relationship Id="rId25" Type="http://schemas.openxmlformats.org/officeDocument/2006/relationships/image" Target="../media/image60.png"/><Relationship Id="rId27" Type="http://schemas.openxmlformats.org/officeDocument/2006/relationships/image" Target="../media/image100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Relationship Id="rId7" Type="http://schemas.openxmlformats.org/officeDocument/2006/relationships/image" Target="../media/image35.png"/><Relationship Id="rId8" Type="http://schemas.openxmlformats.org/officeDocument/2006/relationships/image" Target="../media/image54.png"/><Relationship Id="rId11" Type="http://schemas.openxmlformats.org/officeDocument/2006/relationships/image" Target="../media/image46.png"/><Relationship Id="rId10" Type="http://schemas.openxmlformats.org/officeDocument/2006/relationships/image" Target="../media/image50.png"/><Relationship Id="rId13" Type="http://schemas.openxmlformats.org/officeDocument/2006/relationships/image" Target="../media/image57.png"/><Relationship Id="rId12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19.png"/><Relationship Id="rId17" Type="http://schemas.openxmlformats.org/officeDocument/2006/relationships/image" Target="../media/image59.png"/><Relationship Id="rId16" Type="http://schemas.openxmlformats.org/officeDocument/2006/relationships/image" Target="../media/image65.png"/><Relationship Id="rId19" Type="http://schemas.openxmlformats.org/officeDocument/2006/relationships/image" Target="../media/image62.png"/><Relationship Id="rId1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36.png"/><Relationship Id="rId21" Type="http://schemas.openxmlformats.org/officeDocument/2006/relationships/image" Target="../media/image64.png"/><Relationship Id="rId24" Type="http://schemas.openxmlformats.org/officeDocument/2006/relationships/image" Target="../media/image68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Relationship Id="rId26" Type="http://schemas.openxmlformats.org/officeDocument/2006/relationships/image" Target="../media/image61.png"/><Relationship Id="rId25" Type="http://schemas.openxmlformats.org/officeDocument/2006/relationships/image" Target="../media/image60.png"/><Relationship Id="rId27" Type="http://schemas.openxmlformats.org/officeDocument/2006/relationships/image" Target="../media/image121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Relationship Id="rId7" Type="http://schemas.openxmlformats.org/officeDocument/2006/relationships/image" Target="../media/image35.png"/><Relationship Id="rId8" Type="http://schemas.openxmlformats.org/officeDocument/2006/relationships/image" Target="../media/image54.png"/><Relationship Id="rId11" Type="http://schemas.openxmlformats.org/officeDocument/2006/relationships/image" Target="../media/image46.png"/><Relationship Id="rId10" Type="http://schemas.openxmlformats.org/officeDocument/2006/relationships/image" Target="../media/image50.png"/><Relationship Id="rId13" Type="http://schemas.openxmlformats.org/officeDocument/2006/relationships/image" Target="../media/image57.png"/><Relationship Id="rId12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19.png"/><Relationship Id="rId17" Type="http://schemas.openxmlformats.org/officeDocument/2006/relationships/image" Target="../media/image59.png"/><Relationship Id="rId16" Type="http://schemas.openxmlformats.org/officeDocument/2006/relationships/image" Target="../media/image65.png"/><Relationship Id="rId19" Type="http://schemas.openxmlformats.org/officeDocument/2006/relationships/image" Target="../media/image62.png"/><Relationship Id="rId1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22" Type="http://schemas.openxmlformats.org/officeDocument/2006/relationships/image" Target="../media/image36.png"/><Relationship Id="rId21" Type="http://schemas.openxmlformats.org/officeDocument/2006/relationships/image" Target="../media/image64.png"/><Relationship Id="rId24" Type="http://schemas.openxmlformats.org/officeDocument/2006/relationships/image" Target="../media/image68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Relationship Id="rId26" Type="http://schemas.openxmlformats.org/officeDocument/2006/relationships/image" Target="../media/image61.png"/><Relationship Id="rId25" Type="http://schemas.openxmlformats.org/officeDocument/2006/relationships/image" Target="../media/image60.png"/><Relationship Id="rId28" Type="http://schemas.openxmlformats.org/officeDocument/2006/relationships/image" Target="../media/image129.png"/><Relationship Id="rId27" Type="http://schemas.openxmlformats.org/officeDocument/2006/relationships/image" Target="../media/image127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Relationship Id="rId7" Type="http://schemas.openxmlformats.org/officeDocument/2006/relationships/image" Target="../media/image35.png"/><Relationship Id="rId8" Type="http://schemas.openxmlformats.org/officeDocument/2006/relationships/image" Target="../media/image54.png"/><Relationship Id="rId11" Type="http://schemas.openxmlformats.org/officeDocument/2006/relationships/image" Target="../media/image46.png"/><Relationship Id="rId10" Type="http://schemas.openxmlformats.org/officeDocument/2006/relationships/image" Target="../media/image50.png"/><Relationship Id="rId13" Type="http://schemas.openxmlformats.org/officeDocument/2006/relationships/image" Target="../media/image57.png"/><Relationship Id="rId12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19.png"/><Relationship Id="rId17" Type="http://schemas.openxmlformats.org/officeDocument/2006/relationships/image" Target="../media/image59.png"/><Relationship Id="rId16" Type="http://schemas.openxmlformats.org/officeDocument/2006/relationships/image" Target="../media/image65.png"/><Relationship Id="rId19" Type="http://schemas.openxmlformats.org/officeDocument/2006/relationships/image" Target="../media/image62.png"/><Relationship Id="rId18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1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2.png"/><Relationship Id="rId4" Type="http://schemas.openxmlformats.org/officeDocument/2006/relationships/image" Target="../media/image1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1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2.png"/><Relationship Id="rId4" Type="http://schemas.openxmlformats.org/officeDocument/2006/relationships/hyperlink" Target="https://www.whitmem.kr/read/1234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10" Type="http://schemas.openxmlformats.org/officeDocument/2006/relationships/image" Target="../media/image1.jpg"/><Relationship Id="rId9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14.jpg"/><Relationship Id="rId8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Relationship Id="rId4" Type="http://schemas.openxmlformats.org/officeDocument/2006/relationships/image" Target="../media/image32.jpg"/><Relationship Id="rId9" Type="http://schemas.openxmlformats.org/officeDocument/2006/relationships/image" Target="../media/image12.png"/><Relationship Id="rId5" Type="http://schemas.openxmlformats.org/officeDocument/2006/relationships/image" Target="../media/image18.jpg"/><Relationship Id="rId6" Type="http://schemas.openxmlformats.org/officeDocument/2006/relationships/image" Target="../media/image28.jp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2925352" y="1372000"/>
            <a:ext cx="12437295" cy="7543000"/>
            <a:chOff x="2057400" y="1257300"/>
            <a:chExt cx="12437295" cy="7543000"/>
          </a:xfrm>
        </p:grpSpPr>
        <p:grpSp>
          <p:nvGrpSpPr>
            <p:cNvPr id="90" name="Google Shape;90;p1"/>
            <p:cNvGrpSpPr/>
            <p:nvPr/>
          </p:nvGrpSpPr>
          <p:grpSpPr>
            <a:xfrm>
              <a:off x="2057400" y="1257300"/>
              <a:ext cx="12437295" cy="7543000"/>
              <a:chOff x="0" y="0"/>
              <a:chExt cx="38391892" cy="23284004"/>
            </a:xfrm>
          </p:grpSpPr>
          <p:sp>
            <p:nvSpPr>
              <p:cNvPr id="91" name="Google Shape;91;p1"/>
              <p:cNvSpPr/>
              <p:nvPr/>
            </p:nvSpPr>
            <p:spPr>
              <a:xfrm>
                <a:off x="97464" y="72389"/>
                <a:ext cx="38247113" cy="23139225"/>
              </a:xfrm>
              <a:custGeom>
                <a:rect b="b" l="l" r="r" t="t"/>
                <a:pathLst>
                  <a:path extrusionOk="0" h="23139223" w="3824711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rect b="b" l="l" r="r" t="t"/>
                <a:pathLst>
                  <a:path extrusionOk="0" h="23284004" w="38391892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93;p1"/>
            <p:cNvSpPr txBox="1"/>
            <p:nvPr/>
          </p:nvSpPr>
          <p:spPr>
            <a:xfrm>
              <a:off x="2244929" y="3466866"/>
              <a:ext cx="12062237" cy="3123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69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논문, 문서, 보고서</a:t>
              </a:r>
              <a:endParaRPr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669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br>
                <a:rPr lang="ko-KR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</a:t>
              </a:r>
              <a:endParaRPr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910743" y="1683543"/>
            <a:ext cx="15091257" cy="646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sz="4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-1896605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3" name="Google Shape;173;p10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174" name="Google Shape;174;p10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0"/>
              <a:ext cx="10821845" cy="4586843"/>
            </a:xfrm>
            <a:custGeom>
              <a:rect b="b" l="l" r="r" t="t"/>
              <a:pathLst>
                <a:path extrusionOk="0" h="4586843" w="10821845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95371" l="-41289" r="-21587" t="-80997"/>
              </a:stretch>
            </a:blipFill>
            <a:ln>
              <a:noFill/>
            </a:ln>
          </p:spPr>
        </p:sp>
      </p:grpSp>
      <p:grpSp>
        <p:nvGrpSpPr>
          <p:cNvPr id="176" name="Google Shape;176;p10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177" name="Google Shape;177;p10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7528" l="-38763" r="-16260" t="-46355"/>
              </a:stretch>
            </a:blipFill>
            <a:ln>
              <a:noFill/>
            </a:ln>
          </p:spPr>
        </p:sp>
      </p:grpSp>
      <p:grpSp>
        <p:nvGrpSpPr>
          <p:cNvPr id="179" name="Google Shape;179;p10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180" name="Google Shape;180;p10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2204" l="0" r="0" t="-22206"/>
              </a:stretch>
            </a:blipFill>
            <a:ln>
              <a:noFill/>
            </a:ln>
          </p:spPr>
        </p:sp>
      </p:grpSp>
      <p:grpSp>
        <p:nvGrpSpPr>
          <p:cNvPr id="182" name="Google Shape;182;p10"/>
          <p:cNvGrpSpPr/>
          <p:nvPr/>
        </p:nvGrpSpPr>
        <p:grpSpPr>
          <a:xfrm>
            <a:off x="1089456" y="1529407"/>
            <a:ext cx="6211483" cy="7228185"/>
            <a:chOff x="0" y="0"/>
            <a:chExt cx="19173831" cy="22312223"/>
          </a:xfrm>
        </p:grpSpPr>
        <p:sp>
          <p:nvSpPr>
            <p:cNvPr id="183" name="Google Shape;183;p10"/>
            <p:cNvSpPr/>
            <p:nvPr/>
          </p:nvSpPr>
          <p:spPr>
            <a:xfrm>
              <a:off x="72390" y="72390"/>
              <a:ext cx="19029052" cy="22167443"/>
            </a:xfrm>
            <a:custGeom>
              <a:rect b="b" l="l" r="r" t="t"/>
              <a:pathLst>
                <a:path extrusionOk="0" h="22167443" w="19029052">
                  <a:moveTo>
                    <a:pt x="0" y="0"/>
                  </a:moveTo>
                  <a:lnTo>
                    <a:pt x="19029052" y="0"/>
                  </a:lnTo>
                  <a:lnTo>
                    <a:pt x="19029052" y="22167443"/>
                  </a:lnTo>
                  <a:lnTo>
                    <a:pt x="0" y="22167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4" name="Google Shape;184;p10"/>
            <p:cNvSpPr/>
            <p:nvPr/>
          </p:nvSpPr>
          <p:spPr>
            <a:xfrm>
              <a:off x="0" y="0"/>
              <a:ext cx="19173831" cy="22312223"/>
            </a:xfrm>
            <a:custGeom>
              <a:rect b="b" l="l" r="r" t="t"/>
              <a:pathLst>
                <a:path extrusionOk="0" h="22312223" w="19173831">
                  <a:moveTo>
                    <a:pt x="19029051" y="22167444"/>
                  </a:moveTo>
                  <a:lnTo>
                    <a:pt x="19173831" y="22167444"/>
                  </a:lnTo>
                  <a:lnTo>
                    <a:pt x="19173831" y="22312223"/>
                  </a:lnTo>
                  <a:lnTo>
                    <a:pt x="19029051" y="22312223"/>
                  </a:lnTo>
                  <a:lnTo>
                    <a:pt x="19029051" y="2216744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167444"/>
                  </a:lnTo>
                  <a:lnTo>
                    <a:pt x="0" y="22167444"/>
                  </a:lnTo>
                  <a:lnTo>
                    <a:pt x="0" y="144780"/>
                  </a:lnTo>
                  <a:close/>
                  <a:moveTo>
                    <a:pt x="0" y="22167444"/>
                  </a:moveTo>
                  <a:lnTo>
                    <a:pt x="144780" y="22167444"/>
                  </a:lnTo>
                  <a:lnTo>
                    <a:pt x="144780" y="22312223"/>
                  </a:lnTo>
                  <a:lnTo>
                    <a:pt x="0" y="22312223"/>
                  </a:lnTo>
                  <a:lnTo>
                    <a:pt x="0" y="22167444"/>
                  </a:lnTo>
                  <a:close/>
                  <a:moveTo>
                    <a:pt x="19029051" y="144780"/>
                  </a:moveTo>
                  <a:lnTo>
                    <a:pt x="19173831" y="144780"/>
                  </a:lnTo>
                  <a:lnTo>
                    <a:pt x="19173831" y="22167444"/>
                  </a:lnTo>
                  <a:lnTo>
                    <a:pt x="19029051" y="22167444"/>
                  </a:lnTo>
                  <a:lnTo>
                    <a:pt x="19029051" y="144780"/>
                  </a:lnTo>
                  <a:close/>
                  <a:moveTo>
                    <a:pt x="144780" y="22167444"/>
                  </a:moveTo>
                  <a:lnTo>
                    <a:pt x="19029051" y="22167444"/>
                  </a:lnTo>
                  <a:lnTo>
                    <a:pt x="19029051" y="22312223"/>
                  </a:lnTo>
                  <a:lnTo>
                    <a:pt x="144780" y="22312223"/>
                  </a:lnTo>
                  <a:lnTo>
                    <a:pt x="144780" y="22167444"/>
                  </a:lnTo>
                  <a:close/>
                  <a:moveTo>
                    <a:pt x="19029051" y="0"/>
                  </a:moveTo>
                  <a:lnTo>
                    <a:pt x="19173831" y="0"/>
                  </a:lnTo>
                  <a:lnTo>
                    <a:pt x="19173831" y="144780"/>
                  </a:lnTo>
                  <a:lnTo>
                    <a:pt x="19029051" y="144780"/>
                  </a:lnTo>
                  <a:lnTo>
                    <a:pt x="1902905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029051" y="0"/>
                  </a:lnTo>
                  <a:lnTo>
                    <a:pt x="1902905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185" name="Google Shape;185;p10"/>
          <p:cNvSpPr txBox="1"/>
          <p:nvPr/>
        </p:nvSpPr>
        <p:spPr>
          <a:xfrm>
            <a:off x="1273431" y="2585393"/>
            <a:ext cx="6038133" cy="1872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2005년</a:t>
            </a:r>
            <a:endParaRPr sz="132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756153" y="5502592"/>
            <a:ext cx="4878090" cy="65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2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이전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10"/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188" name="Google Shape;188;p10"/>
            <p:cNvSpPr/>
            <p:nvPr/>
          </p:nvSpPr>
          <p:spPr>
            <a:xfrm>
              <a:off x="40686" y="102818"/>
              <a:ext cx="27141904" cy="12747841"/>
            </a:xfrm>
            <a:custGeom>
              <a:rect b="b" l="l" r="r" t="t"/>
              <a:pathLst>
                <a:path extrusionOk="0" h="12747841" w="27141902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2005년 이전은 “과학”, “기술”등과 같은 인공지능의 구체적인 기술보다는 단순한 과학 기술의 관념적인 단어로 생각되어졌다고 보인다.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또한 “아인슈타인”, “레오나르도”와 같은 천재 과학자들이 관련 검색어로 나온 것으로 보아 천재적인 두뇌를 많이 떠올린 것으로 보여진다.  </a:t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0" y="0"/>
              <a:ext cx="27286682" cy="12892621"/>
            </a:xfrm>
            <a:custGeom>
              <a:rect b="b" l="l" r="r" t="t"/>
              <a:pathLst>
                <a:path extrusionOk="0" h="12892621" w="27286682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descr="노벨사이언스 모바일 사이트, 인류의 최대 과학 공헌자 - 아인슈타인" id="190" name="Google Shape;19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6115" y="5081653"/>
            <a:ext cx="3849294" cy="3946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레오나르도 다빈치 (r772 판) - 나무위키" id="191" name="Google Shape;19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63147" y="5072556"/>
            <a:ext cx="3849294" cy="39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>
            <a:off x="-2303983" y="-82461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8" name="Google Shape;198;p11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199" name="Google Shape;199;p11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0" y="0"/>
              <a:ext cx="10821845" cy="4586843"/>
            </a:xfrm>
            <a:custGeom>
              <a:rect b="b" l="l" r="r" t="t"/>
              <a:pathLst>
                <a:path extrusionOk="0" h="4586843" w="10821845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95371" l="-41289" r="-21587" t="-80997"/>
              </a:stretch>
            </a:blipFill>
            <a:ln>
              <a:noFill/>
            </a:ln>
          </p:spPr>
        </p:sp>
      </p:grpSp>
      <p:grpSp>
        <p:nvGrpSpPr>
          <p:cNvPr id="201" name="Google Shape;201;p11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202" name="Google Shape;202;p11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7528" l="-38763" r="-16260" t="-46355"/>
              </a:stretch>
            </a:blipFill>
            <a:ln>
              <a:noFill/>
            </a:ln>
          </p:spPr>
        </p:sp>
      </p:grpSp>
      <p:grpSp>
        <p:nvGrpSpPr>
          <p:cNvPr id="204" name="Google Shape;204;p11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205" name="Google Shape;205;p11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2204" l="0" r="0" t="-22206"/>
              </a:stretch>
            </a:blipFill>
            <a:ln>
              <a:noFill/>
            </a:ln>
          </p:spPr>
        </p:sp>
      </p:grpSp>
      <p:grpSp>
        <p:nvGrpSpPr>
          <p:cNvPr id="207" name="Google Shape;207;p11"/>
          <p:cNvGrpSpPr/>
          <p:nvPr/>
        </p:nvGrpSpPr>
        <p:grpSpPr>
          <a:xfrm>
            <a:off x="1089456" y="1529407"/>
            <a:ext cx="6211483" cy="7228185"/>
            <a:chOff x="0" y="0"/>
            <a:chExt cx="8281978" cy="9637580"/>
          </a:xfrm>
        </p:grpSpPr>
        <p:grpSp>
          <p:nvGrpSpPr>
            <p:cNvPr id="208" name="Google Shape;208;p11"/>
            <p:cNvGrpSpPr/>
            <p:nvPr/>
          </p:nvGrpSpPr>
          <p:grpSpPr>
            <a:xfrm>
              <a:off x="0" y="0"/>
              <a:ext cx="8281978" cy="9637580"/>
              <a:chOff x="0" y="0"/>
              <a:chExt cx="19173831" cy="22312223"/>
            </a:xfrm>
          </p:grpSpPr>
          <p:sp>
            <p:nvSpPr>
              <p:cNvPr id="209" name="Google Shape;209;p11"/>
              <p:cNvSpPr/>
              <p:nvPr/>
            </p:nvSpPr>
            <p:spPr>
              <a:xfrm>
                <a:off x="72390" y="72390"/>
                <a:ext cx="19029052" cy="22167443"/>
              </a:xfrm>
              <a:custGeom>
                <a:rect b="b" l="l" r="r" t="t"/>
                <a:pathLst>
                  <a:path extrusionOk="0" h="22167443" w="19029052">
                    <a:moveTo>
                      <a:pt x="0" y="0"/>
                    </a:moveTo>
                    <a:lnTo>
                      <a:pt x="19029052" y="0"/>
                    </a:lnTo>
                    <a:lnTo>
                      <a:pt x="19029052" y="22167443"/>
                    </a:lnTo>
                    <a:lnTo>
                      <a:pt x="0" y="22167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10" name="Google Shape;210;p11"/>
              <p:cNvSpPr/>
              <p:nvPr/>
            </p:nvSpPr>
            <p:spPr>
              <a:xfrm>
                <a:off x="0" y="0"/>
                <a:ext cx="19173831" cy="22312223"/>
              </a:xfrm>
              <a:custGeom>
                <a:rect b="b" l="l" r="r" t="t"/>
                <a:pathLst>
                  <a:path extrusionOk="0" h="22312223" w="19173831">
                    <a:moveTo>
                      <a:pt x="19029051" y="22167444"/>
                    </a:moveTo>
                    <a:lnTo>
                      <a:pt x="19173831" y="22167444"/>
                    </a:lnTo>
                    <a:lnTo>
                      <a:pt x="19173831" y="22312223"/>
                    </a:lnTo>
                    <a:lnTo>
                      <a:pt x="19029051" y="22312223"/>
                    </a:lnTo>
                    <a:lnTo>
                      <a:pt x="19029051" y="221674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2167444"/>
                    </a:lnTo>
                    <a:lnTo>
                      <a:pt x="0" y="22167444"/>
                    </a:lnTo>
                    <a:lnTo>
                      <a:pt x="0" y="144780"/>
                    </a:lnTo>
                    <a:close/>
                    <a:moveTo>
                      <a:pt x="0" y="22167444"/>
                    </a:moveTo>
                    <a:lnTo>
                      <a:pt x="144780" y="22167444"/>
                    </a:lnTo>
                    <a:lnTo>
                      <a:pt x="144780" y="22312223"/>
                    </a:lnTo>
                    <a:lnTo>
                      <a:pt x="0" y="22312223"/>
                    </a:lnTo>
                    <a:lnTo>
                      <a:pt x="0" y="22167444"/>
                    </a:lnTo>
                    <a:close/>
                    <a:moveTo>
                      <a:pt x="19029051" y="144780"/>
                    </a:moveTo>
                    <a:lnTo>
                      <a:pt x="19173831" y="144780"/>
                    </a:lnTo>
                    <a:lnTo>
                      <a:pt x="19173831" y="22167444"/>
                    </a:lnTo>
                    <a:lnTo>
                      <a:pt x="19029051" y="22167444"/>
                    </a:lnTo>
                    <a:lnTo>
                      <a:pt x="19029051" y="144780"/>
                    </a:lnTo>
                    <a:close/>
                    <a:moveTo>
                      <a:pt x="144780" y="22167444"/>
                    </a:moveTo>
                    <a:lnTo>
                      <a:pt x="19029051" y="22167444"/>
                    </a:lnTo>
                    <a:lnTo>
                      <a:pt x="19029051" y="22312223"/>
                    </a:lnTo>
                    <a:lnTo>
                      <a:pt x="144780" y="22312223"/>
                    </a:lnTo>
                    <a:lnTo>
                      <a:pt x="144780" y="22167444"/>
                    </a:lnTo>
                    <a:close/>
                    <a:moveTo>
                      <a:pt x="19029051" y="0"/>
                    </a:moveTo>
                    <a:lnTo>
                      <a:pt x="19173831" y="0"/>
                    </a:lnTo>
                    <a:lnTo>
                      <a:pt x="19173831" y="144780"/>
                    </a:lnTo>
                    <a:lnTo>
                      <a:pt x="19029051" y="144780"/>
                    </a:lnTo>
                    <a:lnTo>
                      <a:pt x="1902905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9029051" y="0"/>
                    </a:lnTo>
                    <a:lnTo>
                      <a:pt x="1902905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11" name="Google Shape;211;p11"/>
            <p:cNvSpPr txBox="1"/>
            <p:nvPr/>
          </p:nvSpPr>
          <p:spPr>
            <a:xfrm>
              <a:off x="888929" y="2010185"/>
              <a:ext cx="6504121" cy="2327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23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2015년</a:t>
              </a:r>
              <a:endPara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888929" y="5297580"/>
              <a:ext cx="6504121" cy="873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524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이전</a:t>
              </a:r>
              <a:endParaRPr b="1" sz="8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214" name="Google Shape;214;p11"/>
            <p:cNvSpPr/>
            <p:nvPr/>
          </p:nvSpPr>
          <p:spPr>
            <a:xfrm>
              <a:off x="40686" y="102818"/>
              <a:ext cx="27141904" cy="12747841"/>
            </a:xfrm>
            <a:custGeom>
              <a:rect b="b" l="l" r="r" t="t"/>
              <a:pathLst>
                <a:path extrusionOk="0" h="12747841" w="27141902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2015년 이전 부터 본격적으로 “작품”, “그림”, “이미지” 등과 같은  그림과 관련한 검색어와 “컴퓨터”, “로봇“ 과 같은 단어가 등장하는데, 아직까지 인공지능과 그림이 융합되었다는 생각은 들지 않는다.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다만, “개발”, “사용” 과 같은 단어로 미루어보았을 때, 인공지능에 대한 관심이 2005년 이전보다 기술에 대한 직접적인 관심으로 구체화 되었다.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0" y="0"/>
              <a:ext cx="27286682" cy="12892621"/>
            </a:xfrm>
            <a:custGeom>
              <a:rect b="b" l="l" r="r" t="t"/>
              <a:pathLst>
                <a:path extrusionOk="0" h="12892621" w="27286682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descr="컴퓨터공학·소프트웨어 계열의 자신감에는 근거가 있다! [소프트웨어 계열 진로진학 끝판왕] &lt; 학습코칭 &lt; 학습정보 &lt; 기사본문 -  에듀진 인터넷 교육신문" id="216" name="Google Shape;21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8306" y="5086266"/>
            <a:ext cx="3829795" cy="3945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 그림에 관한 인기 아이디어 120개 | 그림, 그림 그리기, 스케치 그리기" id="217" name="Google Shape;21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01861" y="5081654"/>
            <a:ext cx="3802830" cy="394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/>
          <p:nvPr/>
        </p:nvSpPr>
        <p:spPr>
          <a:xfrm>
            <a:off x="-1195950" y="-28869"/>
            <a:ext cx="10344739" cy="10344739"/>
          </a:xfrm>
          <a:custGeom>
            <a:rect b="b" l="l" r="r" t="t"/>
            <a:pathLst>
              <a:path extrusionOk="0" h="13792985" w="13792985">
                <a:moveTo>
                  <a:pt x="0" y="0"/>
                </a:moveTo>
                <a:lnTo>
                  <a:pt x="13792985" y="0"/>
                </a:lnTo>
                <a:lnTo>
                  <a:pt x="13792985" y="13792985"/>
                </a:lnTo>
                <a:lnTo>
                  <a:pt x="0" y="1379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4" name="Google Shape;224;p12"/>
          <p:cNvGrpSpPr/>
          <p:nvPr/>
        </p:nvGrpSpPr>
        <p:grpSpPr>
          <a:xfrm>
            <a:off x="9288307" y="1028700"/>
            <a:ext cx="8324311" cy="3681879"/>
            <a:chOff x="0" y="0"/>
            <a:chExt cx="11099081" cy="4909172"/>
          </a:xfrm>
        </p:grpSpPr>
        <p:sp>
          <p:nvSpPr>
            <p:cNvPr id="225" name="Google Shape;225;p12"/>
            <p:cNvSpPr/>
            <p:nvPr/>
          </p:nvSpPr>
          <p:spPr>
            <a:xfrm>
              <a:off x="278681" y="302357"/>
              <a:ext cx="10820400" cy="4606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0" y="0"/>
              <a:ext cx="10821845" cy="4586843"/>
            </a:xfrm>
            <a:custGeom>
              <a:rect b="b" l="l" r="r" t="t"/>
              <a:pathLst>
                <a:path extrusionOk="0" h="4586843" w="10821845">
                  <a:moveTo>
                    <a:pt x="0" y="0"/>
                  </a:moveTo>
                  <a:lnTo>
                    <a:pt x="10821845" y="0"/>
                  </a:lnTo>
                  <a:lnTo>
                    <a:pt x="10821845" y="4586843"/>
                  </a:lnTo>
                  <a:lnTo>
                    <a:pt x="0" y="45868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95371" l="-41289" r="-21587" t="-80997"/>
              </a:stretch>
            </a:blipFill>
            <a:ln>
              <a:noFill/>
            </a:ln>
          </p:spPr>
        </p:sp>
      </p:grpSp>
      <p:grpSp>
        <p:nvGrpSpPr>
          <p:cNvPr id="227" name="Google Shape;227;p12"/>
          <p:cNvGrpSpPr/>
          <p:nvPr/>
        </p:nvGrpSpPr>
        <p:grpSpPr>
          <a:xfrm>
            <a:off x="9288307" y="5081654"/>
            <a:ext cx="4010756" cy="4176646"/>
            <a:chOff x="0" y="0"/>
            <a:chExt cx="5347675" cy="5568861"/>
          </a:xfrm>
        </p:grpSpPr>
        <p:sp>
          <p:nvSpPr>
            <p:cNvPr id="228" name="Google Shape;228;p12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7528" l="-38763" r="-16260" t="-46355"/>
              </a:stretch>
            </a:blipFill>
            <a:ln>
              <a:noFill/>
            </a:ln>
          </p:spPr>
        </p:sp>
      </p:grpSp>
      <p:grpSp>
        <p:nvGrpSpPr>
          <p:cNvPr id="230" name="Google Shape;230;p12"/>
          <p:cNvGrpSpPr/>
          <p:nvPr/>
        </p:nvGrpSpPr>
        <p:grpSpPr>
          <a:xfrm>
            <a:off x="13601861" y="5081654"/>
            <a:ext cx="4010756" cy="4176646"/>
            <a:chOff x="0" y="0"/>
            <a:chExt cx="5347675" cy="5568861"/>
          </a:xfrm>
        </p:grpSpPr>
        <p:sp>
          <p:nvSpPr>
            <p:cNvPr id="231" name="Google Shape;231;p12"/>
            <p:cNvSpPr/>
            <p:nvPr/>
          </p:nvSpPr>
          <p:spPr>
            <a:xfrm>
              <a:off x="254066" y="306753"/>
              <a:ext cx="5093609" cy="5262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0" y="0"/>
              <a:ext cx="5070439" cy="5266504"/>
            </a:xfrm>
            <a:custGeom>
              <a:rect b="b" l="l" r="r" t="t"/>
              <a:pathLst>
                <a:path extrusionOk="0" h="5266504" w="5070439">
                  <a:moveTo>
                    <a:pt x="0" y="0"/>
                  </a:moveTo>
                  <a:lnTo>
                    <a:pt x="5070439" y="0"/>
                  </a:lnTo>
                  <a:lnTo>
                    <a:pt x="5070439" y="5266504"/>
                  </a:lnTo>
                  <a:lnTo>
                    <a:pt x="0" y="5266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2204" l="0" r="0" t="-22206"/>
              </a:stretch>
            </a:blipFill>
            <a:ln>
              <a:noFill/>
            </a:ln>
          </p:spPr>
        </p:sp>
      </p:grpSp>
      <p:grpSp>
        <p:nvGrpSpPr>
          <p:cNvPr id="233" name="Google Shape;233;p12"/>
          <p:cNvGrpSpPr/>
          <p:nvPr/>
        </p:nvGrpSpPr>
        <p:grpSpPr>
          <a:xfrm>
            <a:off x="1089456" y="1529407"/>
            <a:ext cx="6211483" cy="7228185"/>
            <a:chOff x="0" y="0"/>
            <a:chExt cx="8281978" cy="9637580"/>
          </a:xfrm>
        </p:grpSpPr>
        <p:grpSp>
          <p:nvGrpSpPr>
            <p:cNvPr id="234" name="Google Shape;234;p12"/>
            <p:cNvGrpSpPr/>
            <p:nvPr/>
          </p:nvGrpSpPr>
          <p:grpSpPr>
            <a:xfrm>
              <a:off x="0" y="0"/>
              <a:ext cx="8281978" cy="9637580"/>
              <a:chOff x="0" y="0"/>
              <a:chExt cx="19173831" cy="22312223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72390" y="72390"/>
                <a:ext cx="19029052" cy="22167443"/>
              </a:xfrm>
              <a:custGeom>
                <a:rect b="b" l="l" r="r" t="t"/>
                <a:pathLst>
                  <a:path extrusionOk="0" h="22167443" w="19029052">
                    <a:moveTo>
                      <a:pt x="0" y="0"/>
                    </a:moveTo>
                    <a:lnTo>
                      <a:pt x="19029052" y="0"/>
                    </a:lnTo>
                    <a:lnTo>
                      <a:pt x="19029052" y="22167443"/>
                    </a:lnTo>
                    <a:lnTo>
                      <a:pt x="0" y="22167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36" name="Google Shape;236;p12"/>
              <p:cNvSpPr/>
              <p:nvPr/>
            </p:nvSpPr>
            <p:spPr>
              <a:xfrm>
                <a:off x="0" y="0"/>
                <a:ext cx="19173831" cy="22312223"/>
              </a:xfrm>
              <a:custGeom>
                <a:rect b="b" l="l" r="r" t="t"/>
                <a:pathLst>
                  <a:path extrusionOk="0" h="22312223" w="19173831">
                    <a:moveTo>
                      <a:pt x="19029051" y="22167444"/>
                    </a:moveTo>
                    <a:lnTo>
                      <a:pt x="19173831" y="22167444"/>
                    </a:lnTo>
                    <a:lnTo>
                      <a:pt x="19173831" y="22312223"/>
                    </a:lnTo>
                    <a:lnTo>
                      <a:pt x="19029051" y="22312223"/>
                    </a:lnTo>
                    <a:lnTo>
                      <a:pt x="19029051" y="221674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2167444"/>
                    </a:lnTo>
                    <a:lnTo>
                      <a:pt x="0" y="22167444"/>
                    </a:lnTo>
                    <a:lnTo>
                      <a:pt x="0" y="144780"/>
                    </a:lnTo>
                    <a:close/>
                    <a:moveTo>
                      <a:pt x="0" y="22167444"/>
                    </a:moveTo>
                    <a:lnTo>
                      <a:pt x="144780" y="22167444"/>
                    </a:lnTo>
                    <a:lnTo>
                      <a:pt x="144780" y="22312223"/>
                    </a:lnTo>
                    <a:lnTo>
                      <a:pt x="0" y="22312223"/>
                    </a:lnTo>
                    <a:lnTo>
                      <a:pt x="0" y="22167444"/>
                    </a:lnTo>
                    <a:close/>
                    <a:moveTo>
                      <a:pt x="19029051" y="144780"/>
                    </a:moveTo>
                    <a:lnTo>
                      <a:pt x="19173831" y="144780"/>
                    </a:lnTo>
                    <a:lnTo>
                      <a:pt x="19173831" y="22167444"/>
                    </a:lnTo>
                    <a:lnTo>
                      <a:pt x="19029051" y="22167444"/>
                    </a:lnTo>
                    <a:lnTo>
                      <a:pt x="19029051" y="144780"/>
                    </a:lnTo>
                    <a:close/>
                    <a:moveTo>
                      <a:pt x="144780" y="22167444"/>
                    </a:moveTo>
                    <a:lnTo>
                      <a:pt x="19029051" y="22167444"/>
                    </a:lnTo>
                    <a:lnTo>
                      <a:pt x="19029051" y="22312223"/>
                    </a:lnTo>
                    <a:lnTo>
                      <a:pt x="144780" y="22312223"/>
                    </a:lnTo>
                    <a:lnTo>
                      <a:pt x="144780" y="22167444"/>
                    </a:lnTo>
                    <a:close/>
                    <a:moveTo>
                      <a:pt x="19029051" y="0"/>
                    </a:moveTo>
                    <a:lnTo>
                      <a:pt x="19173831" y="0"/>
                    </a:lnTo>
                    <a:lnTo>
                      <a:pt x="19173831" y="144780"/>
                    </a:lnTo>
                    <a:lnTo>
                      <a:pt x="19029051" y="144780"/>
                    </a:lnTo>
                    <a:lnTo>
                      <a:pt x="1902905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9029051" y="0"/>
                    </a:lnTo>
                    <a:lnTo>
                      <a:pt x="1902905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37" name="Google Shape;237;p12"/>
            <p:cNvSpPr txBox="1"/>
            <p:nvPr/>
          </p:nvSpPr>
          <p:spPr>
            <a:xfrm>
              <a:off x="888929" y="2010185"/>
              <a:ext cx="6504121" cy="22662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23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2025년</a:t>
              </a:r>
              <a:endPara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 txBox="1"/>
            <p:nvPr/>
          </p:nvSpPr>
          <p:spPr>
            <a:xfrm>
              <a:off x="888929" y="5297580"/>
              <a:ext cx="6504121" cy="90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477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이전</a:t>
              </a:r>
              <a:endParaRPr b="1" sz="8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12"/>
          <p:cNvGrpSpPr/>
          <p:nvPr/>
        </p:nvGrpSpPr>
        <p:grpSpPr>
          <a:xfrm>
            <a:off x="9254779" y="1048512"/>
            <a:ext cx="8149911" cy="3420320"/>
            <a:chOff x="0" y="0"/>
            <a:chExt cx="27286682" cy="12892621"/>
          </a:xfrm>
        </p:grpSpPr>
        <p:sp>
          <p:nvSpPr>
            <p:cNvPr id="240" name="Google Shape;240;p12"/>
            <p:cNvSpPr/>
            <p:nvPr/>
          </p:nvSpPr>
          <p:spPr>
            <a:xfrm>
              <a:off x="40686" y="102818"/>
              <a:ext cx="27141904" cy="12747841"/>
            </a:xfrm>
            <a:custGeom>
              <a:rect b="b" l="l" r="r" t="t"/>
              <a:pathLst>
                <a:path extrusionOk="0" h="12747841" w="27141902">
                  <a:moveTo>
                    <a:pt x="0" y="0"/>
                  </a:moveTo>
                  <a:lnTo>
                    <a:pt x="27141902" y="0"/>
                  </a:lnTo>
                  <a:lnTo>
                    <a:pt x="27141902" y="12747841"/>
                  </a:lnTo>
                  <a:lnTo>
                    <a:pt x="0" y="1274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2025년 이전 즉 현재에 이르러, “지능”, “인공＂등의 결과가 가장 최상위로 떠올랐고, 가장 괄목할 만한 결과로는 “프로그램”, “학습”, “서비스”와 같은 단어로 우리 삶에 어떠한 영향을 미칠 지 에 관한 관심도 보이고 있다.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0" y="0"/>
              <a:ext cx="27286682" cy="12892621"/>
            </a:xfrm>
            <a:custGeom>
              <a:rect b="b" l="l" r="r" t="t"/>
              <a:pathLst>
                <a:path extrusionOk="0" h="12892621" w="27286682">
                  <a:moveTo>
                    <a:pt x="27141903" y="12747841"/>
                  </a:moveTo>
                  <a:lnTo>
                    <a:pt x="27286682" y="12747841"/>
                  </a:lnTo>
                  <a:lnTo>
                    <a:pt x="27286682" y="12892621"/>
                  </a:lnTo>
                  <a:lnTo>
                    <a:pt x="27141903" y="12892621"/>
                  </a:lnTo>
                  <a:lnTo>
                    <a:pt x="27141903" y="127478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747841"/>
                  </a:lnTo>
                  <a:lnTo>
                    <a:pt x="0" y="12747841"/>
                  </a:lnTo>
                  <a:lnTo>
                    <a:pt x="0" y="144780"/>
                  </a:lnTo>
                  <a:close/>
                  <a:moveTo>
                    <a:pt x="0" y="12747841"/>
                  </a:moveTo>
                  <a:lnTo>
                    <a:pt x="144780" y="12747841"/>
                  </a:lnTo>
                  <a:lnTo>
                    <a:pt x="144780" y="12892621"/>
                  </a:lnTo>
                  <a:lnTo>
                    <a:pt x="0" y="12892621"/>
                  </a:lnTo>
                  <a:lnTo>
                    <a:pt x="0" y="12747841"/>
                  </a:lnTo>
                  <a:close/>
                  <a:moveTo>
                    <a:pt x="27141903" y="144780"/>
                  </a:moveTo>
                  <a:lnTo>
                    <a:pt x="27286682" y="144780"/>
                  </a:lnTo>
                  <a:lnTo>
                    <a:pt x="27286682" y="12747841"/>
                  </a:lnTo>
                  <a:lnTo>
                    <a:pt x="27141903" y="12747841"/>
                  </a:lnTo>
                  <a:lnTo>
                    <a:pt x="27141903" y="144780"/>
                  </a:lnTo>
                  <a:close/>
                  <a:moveTo>
                    <a:pt x="144780" y="12747841"/>
                  </a:moveTo>
                  <a:lnTo>
                    <a:pt x="27141903" y="12747841"/>
                  </a:lnTo>
                  <a:lnTo>
                    <a:pt x="27141903" y="12892621"/>
                  </a:lnTo>
                  <a:lnTo>
                    <a:pt x="144780" y="12892621"/>
                  </a:lnTo>
                  <a:lnTo>
                    <a:pt x="144780" y="12747841"/>
                  </a:lnTo>
                  <a:close/>
                  <a:moveTo>
                    <a:pt x="27141903" y="0"/>
                  </a:moveTo>
                  <a:lnTo>
                    <a:pt x="27286682" y="0"/>
                  </a:lnTo>
                  <a:lnTo>
                    <a:pt x="27286682" y="144780"/>
                  </a:lnTo>
                  <a:lnTo>
                    <a:pt x="27141903" y="144780"/>
                  </a:lnTo>
                  <a:lnTo>
                    <a:pt x="271419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141903" y="0"/>
                  </a:lnTo>
                  <a:lnTo>
                    <a:pt x="271419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descr="노벨사이언스 모바일 사이트, 인류의 최대 과학 공헌자 - 아인슈타인" id="242" name="Google Shape;24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6115" y="5081653"/>
            <a:ext cx="3849294" cy="3946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레오나르도 다빈치 (r772 판) - 나무위키" id="243" name="Google Shape;24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63147" y="5072556"/>
            <a:ext cx="3849294" cy="3958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이 그린 게 아니었어?”…AI가 그린 '진주 귀걸이를 한 소녀'에 미술계 '시끌'" id="244" name="Google Shape;24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6115" y="5058465"/>
            <a:ext cx="3841749" cy="3969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인공지능(AI)이 그린 그림은 예술일까 아닐까 - 중기이코노미" id="245" name="Google Shape;24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50190" y="5081653"/>
            <a:ext cx="3871710" cy="394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5918" y="0"/>
            <a:ext cx="18440400" cy="10287000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3"/>
          <p:cNvSpPr/>
          <p:nvPr/>
        </p:nvSpPr>
        <p:spPr>
          <a:xfrm>
            <a:off x="1639734" y="1684065"/>
            <a:ext cx="15008533" cy="6918869"/>
          </a:xfrm>
          <a:custGeom>
            <a:rect b="b" l="l" r="r" t="t"/>
            <a:pathLst>
              <a:path extrusionOk="0" h="21357415" w="46328880">
                <a:moveTo>
                  <a:pt x="0" y="0"/>
                </a:moveTo>
                <a:lnTo>
                  <a:pt x="46328880" y="0"/>
                </a:lnTo>
                <a:lnTo>
                  <a:pt x="46328880" y="21357415"/>
                </a:lnTo>
                <a:lnTo>
                  <a:pt x="0" y="21357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2" name="Google Shape;252;p13"/>
          <p:cNvSpPr/>
          <p:nvPr/>
        </p:nvSpPr>
        <p:spPr>
          <a:xfrm>
            <a:off x="1616283" y="1660614"/>
            <a:ext cx="15055435" cy="6965772"/>
          </a:xfrm>
          <a:custGeom>
            <a:rect b="b" l="l" r="r" t="t"/>
            <a:pathLst>
              <a:path extrusionOk="0" h="21502196" w="46473659">
                <a:moveTo>
                  <a:pt x="46328881" y="21357416"/>
                </a:moveTo>
                <a:lnTo>
                  <a:pt x="46473659" y="21357416"/>
                </a:lnTo>
                <a:lnTo>
                  <a:pt x="46473659" y="21502196"/>
                </a:lnTo>
                <a:lnTo>
                  <a:pt x="46328878" y="21502196"/>
                </a:lnTo>
                <a:lnTo>
                  <a:pt x="46328878" y="21357416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21357416"/>
                </a:lnTo>
                <a:lnTo>
                  <a:pt x="0" y="21357416"/>
                </a:lnTo>
                <a:lnTo>
                  <a:pt x="0" y="144780"/>
                </a:lnTo>
                <a:close/>
                <a:moveTo>
                  <a:pt x="0" y="21357416"/>
                </a:moveTo>
                <a:lnTo>
                  <a:pt x="144780" y="21357416"/>
                </a:lnTo>
                <a:lnTo>
                  <a:pt x="144780" y="21502196"/>
                </a:lnTo>
                <a:lnTo>
                  <a:pt x="0" y="21502196"/>
                </a:lnTo>
                <a:lnTo>
                  <a:pt x="0" y="21357416"/>
                </a:lnTo>
                <a:close/>
                <a:moveTo>
                  <a:pt x="46328881" y="144780"/>
                </a:moveTo>
                <a:lnTo>
                  <a:pt x="46473659" y="144780"/>
                </a:lnTo>
                <a:lnTo>
                  <a:pt x="46473659" y="21357416"/>
                </a:lnTo>
                <a:lnTo>
                  <a:pt x="46328878" y="21357416"/>
                </a:lnTo>
                <a:lnTo>
                  <a:pt x="46328878" y="144780"/>
                </a:lnTo>
                <a:close/>
                <a:moveTo>
                  <a:pt x="144780" y="21357416"/>
                </a:moveTo>
                <a:lnTo>
                  <a:pt x="46328881" y="21357416"/>
                </a:lnTo>
                <a:lnTo>
                  <a:pt x="46328881" y="21502196"/>
                </a:lnTo>
                <a:lnTo>
                  <a:pt x="144780" y="21502196"/>
                </a:lnTo>
                <a:lnTo>
                  <a:pt x="144780" y="21357416"/>
                </a:lnTo>
                <a:close/>
                <a:moveTo>
                  <a:pt x="46328881" y="0"/>
                </a:moveTo>
                <a:lnTo>
                  <a:pt x="46473659" y="0"/>
                </a:lnTo>
                <a:lnTo>
                  <a:pt x="46473659" y="144780"/>
                </a:lnTo>
                <a:lnTo>
                  <a:pt x="46328878" y="144780"/>
                </a:lnTo>
                <a:lnTo>
                  <a:pt x="46328878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46328881" y="0"/>
                </a:lnTo>
                <a:lnTo>
                  <a:pt x="46328881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53" name="Google Shape;253;p13"/>
          <p:cNvSpPr txBox="1"/>
          <p:nvPr/>
        </p:nvSpPr>
        <p:spPr>
          <a:xfrm>
            <a:off x="2805179" y="3117533"/>
            <a:ext cx="12677642" cy="413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</a:t>
            </a:r>
            <a:r>
              <a:rPr lang="ko-KR" sz="8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저작권</a:t>
            </a:r>
            <a:r>
              <a:rPr lang="ko-KR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8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인간</a:t>
            </a:r>
            <a:r>
              <a:rPr lang="ko-KR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8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창작, 모델</a:t>
            </a:r>
            <a:r>
              <a:rPr lang="ko-KR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등의 인간대체에 관한 불안감을 나타내는 단어도 존재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2805179" y="6521768"/>
            <a:ext cx="12677642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/>
          <p:nvPr/>
        </p:nvSpPr>
        <p:spPr>
          <a:xfrm>
            <a:off x="0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0" name="Google Shape;260;p14"/>
          <p:cNvGrpSpPr/>
          <p:nvPr/>
        </p:nvGrpSpPr>
        <p:grpSpPr>
          <a:xfrm>
            <a:off x="11235100" y="822547"/>
            <a:ext cx="6333401" cy="8641904"/>
            <a:chOff x="0" y="0"/>
            <a:chExt cx="8444534" cy="11522540"/>
          </a:xfrm>
        </p:grpSpPr>
        <p:sp>
          <p:nvSpPr>
            <p:cNvPr id="261" name="Google Shape;261;p14"/>
            <p:cNvSpPr/>
            <p:nvPr/>
          </p:nvSpPr>
          <p:spPr>
            <a:xfrm>
              <a:off x="299865" y="329844"/>
              <a:ext cx="8144669" cy="111926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0" y="0"/>
              <a:ext cx="8167298" cy="11220183"/>
            </a:xfrm>
            <a:custGeom>
              <a:rect b="b" l="l" r="r" t="t"/>
              <a:pathLst>
                <a:path extrusionOk="0" h="11220183" w="8167298">
                  <a:moveTo>
                    <a:pt x="0" y="0"/>
                  </a:moveTo>
                  <a:lnTo>
                    <a:pt x="8167298" y="0"/>
                  </a:lnTo>
                  <a:lnTo>
                    <a:pt x="8167298" y="11220183"/>
                  </a:lnTo>
                  <a:lnTo>
                    <a:pt x="0" y="112201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185" l="0" r="0" t="0"/>
              </a:stretch>
            </a:blipFill>
            <a:ln>
              <a:noFill/>
            </a:ln>
          </p:spPr>
        </p:sp>
      </p:grpSp>
      <p:grpSp>
        <p:nvGrpSpPr>
          <p:cNvPr id="263" name="Google Shape;263;p14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264" name="Google Shape;264;p14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265" name="Google Shape;265;p14"/>
              <p:cNvSpPr/>
              <p:nvPr/>
            </p:nvSpPr>
            <p:spPr>
              <a:xfrm>
                <a:off x="72390" y="72390"/>
                <a:ext cx="22105839" cy="20003244"/>
              </a:xfrm>
              <a:custGeom>
                <a:rect b="b" l="l" r="r" t="t"/>
                <a:pathLst>
                  <a:path extrusionOk="0" h="20003244" w="22105839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66" name="Google Shape;266;p14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rect b="b" l="l" r="r" t="t"/>
                <a:pathLst>
                  <a:path extrusionOk="0" h="20148024" w="22250619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67" name="Google Shape;267;p14"/>
            <p:cNvSpPr txBox="1"/>
            <p:nvPr/>
          </p:nvSpPr>
          <p:spPr>
            <a:xfrm>
              <a:off x="1095236" y="1147023"/>
              <a:ext cx="7420499" cy="2893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95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AI와 인간</a:t>
              </a:r>
              <a:endParaRPr sz="10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4"/>
            <p:cNvSpPr txBox="1"/>
            <p:nvPr/>
          </p:nvSpPr>
          <p:spPr>
            <a:xfrm>
              <a:off x="1095236" y="5515188"/>
              <a:ext cx="7420499" cy="71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위기의 화가들 – 사진의 발명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회화는 망했어! 그림은 망했어! (Painting is washed up!)" id="269" name="Google Shape;2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5101" y="766518"/>
            <a:ext cx="6125474" cy="847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</p:sp>
      <p:grpSp>
        <p:nvGrpSpPr>
          <p:cNvPr id="275" name="Google Shape;275;p15"/>
          <p:cNvGrpSpPr/>
          <p:nvPr/>
        </p:nvGrpSpPr>
        <p:grpSpPr>
          <a:xfrm>
            <a:off x="1828800" y="1372000"/>
            <a:ext cx="12437295" cy="7542999"/>
            <a:chOff x="0" y="0"/>
            <a:chExt cx="16583060" cy="10057332"/>
          </a:xfrm>
        </p:grpSpPr>
        <p:grpSp>
          <p:nvGrpSpPr>
            <p:cNvPr id="276" name="Google Shape;276;p15"/>
            <p:cNvGrpSpPr/>
            <p:nvPr/>
          </p:nvGrpSpPr>
          <p:grpSpPr>
            <a:xfrm>
              <a:off x="0" y="0"/>
              <a:ext cx="16583060" cy="10057332"/>
              <a:chOff x="0" y="0"/>
              <a:chExt cx="38391892" cy="23284004"/>
            </a:xfrm>
          </p:grpSpPr>
          <p:sp>
            <p:nvSpPr>
              <p:cNvPr id="277" name="Google Shape;277;p15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rect b="b" l="l" r="r" t="t"/>
                <a:pathLst>
                  <a:path extrusionOk="0" h="23139223" w="3824711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78" name="Google Shape;278;p15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rect b="b" l="l" r="r" t="t"/>
                <a:pathLst>
                  <a:path extrusionOk="0" h="23284004" w="38391892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79" name="Google Shape;279;p15"/>
            <p:cNvSpPr txBox="1"/>
            <p:nvPr/>
          </p:nvSpPr>
          <p:spPr>
            <a:xfrm>
              <a:off x="1310325" y="2355951"/>
              <a:ext cx="13962411" cy="13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1310325" y="8180807"/>
              <a:ext cx="13962411" cy="1371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관념적인 현대미술로 위기 탈출 이후 다다이즘과 초현실주의의 토대가됨</a:t>
              </a: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마르셀 뒤샹 &lt;샘&gt;"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2389" y="2112112"/>
            <a:ext cx="7077107" cy="4709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마르셀 뒤샹 - 나무위키" id="282" name="Google Shape;2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1320" y="2112112"/>
            <a:ext cx="3376618" cy="470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0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8" name="Google Shape;288;p16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289" name="Google Shape;289;p16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290" name="Google Shape;290;p16"/>
              <p:cNvSpPr/>
              <p:nvPr/>
            </p:nvSpPr>
            <p:spPr>
              <a:xfrm>
                <a:off x="72390" y="72390"/>
                <a:ext cx="22105839" cy="20003244"/>
              </a:xfrm>
              <a:custGeom>
                <a:rect b="b" l="l" r="r" t="t"/>
                <a:pathLst>
                  <a:path extrusionOk="0" h="20003244" w="22105839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291" name="Google Shape;291;p16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rect b="b" l="l" r="r" t="t"/>
                <a:pathLst>
                  <a:path extrusionOk="0" h="20148024" w="22250619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92" name="Google Shape;292;p16"/>
            <p:cNvSpPr txBox="1"/>
            <p:nvPr/>
          </p:nvSpPr>
          <p:spPr>
            <a:xfrm>
              <a:off x="181760" y="1051336"/>
              <a:ext cx="9247450" cy="3300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574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박선경</a:t>
              </a:r>
              <a:endParaRPr sz="17574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6"/>
            <p:cNvSpPr txBox="1"/>
            <p:nvPr/>
          </p:nvSpPr>
          <p:spPr>
            <a:xfrm>
              <a:off x="1300285" y="4413008"/>
              <a:ext cx="7420499" cy="718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AI 가 도래한 문학 세계</a:t>
              </a:r>
              <a:endParaRPr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</p:sp>
      <p:grpSp>
        <p:nvGrpSpPr>
          <p:cNvPr id="300" name="Google Shape;300;p17"/>
          <p:cNvGrpSpPr/>
          <p:nvPr/>
        </p:nvGrpSpPr>
        <p:grpSpPr>
          <a:xfrm>
            <a:off x="1843786" y="1372000"/>
            <a:ext cx="12437295" cy="7542999"/>
            <a:chOff x="0" y="0"/>
            <a:chExt cx="16583060" cy="10057332"/>
          </a:xfrm>
        </p:grpSpPr>
        <p:grpSp>
          <p:nvGrpSpPr>
            <p:cNvPr id="301" name="Google Shape;301;p17"/>
            <p:cNvGrpSpPr/>
            <p:nvPr/>
          </p:nvGrpSpPr>
          <p:grpSpPr>
            <a:xfrm>
              <a:off x="0" y="0"/>
              <a:ext cx="16583060" cy="10057332"/>
              <a:chOff x="0" y="0"/>
              <a:chExt cx="38391892" cy="23284004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rect b="b" l="l" r="r" t="t"/>
                <a:pathLst>
                  <a:path extrusionOk="0" h="23139223" w="3824711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03" name="Google Shape;303;p17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rect b="b" l="l" r="r" t="t"/>
                <a:pathLst>
                  <a:path extrusionOk="0" h="23284004" w="38391892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304" name="Google Shape;304;p17"/>
            <p:cNvSpPr txBox="1"/>
            <p:nvPr/>
          </p:nvSpPr>
          <p:spPr>
            <a:xfrm>
              <a:off x="1310325" y="2355951"/>
              <a:ext cx="13962411" cy="13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0370" y="1635598"/>
            <a:ext cx="7427340" cy="70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 rot="-5400000">
            <a:off x="14830661" y="7081681"/>
            <a:ext cx="1040301" cy="2080602"/>
          </a:xfrm>
          <a:custGeom>
            <a:rect b="b" l="l" r="r" t="t"/>
            <a:pathLst>
              <a:path extrusionOk="0" h="2080602" w="1040301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8"/>
          <p:cNvSpPr/>
          <p:nvPr/>
        </p:nvSpPr>
        <p:spPr>
          <a:xfrm>
            <a:off x="1253713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8"/>
          <p:cNvSpPr/>
          <p:nvPr/>
        </p:nvSpPr>
        <p:spPr>
          <a:xfrm>
            <a:off x="10763761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8"/>
          <p:cNvSpPr/>
          <p:nvPr/>
        </p:nvSpPr>
        <p:spPr>
          <a:xfrm>
            <a:off x="899038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8"/>
          <p:cNvSpPr/>
          <p:nvPr/>
        </p:nvSpPr>
        <p:spPr>
          <a:xfrm>
            <a:off x="7217012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18"/>
          <p:cNvSpPr/>
          <p:nvPr/>
        </p:nvSpPr>
        <p:spPr>
          <a:xfrm>
            <a:off x="5443637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8"/>
          <p:cNvSpPr/>
          <p:nvPr/>
        </p:nvSpPr>
        <p:spPr>
          <a:xfrm>
            <a:off x="3670263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8"/>
          <p:cNvSpPr/>
          <p:nvPr/>
        </p:nvSpPr>
        <p:spPr>
          <a:xfrm>
            <a:off x="1896888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8"/>
          <p:cNvSpPr/>
          <p:nvPr/>
        </p:nvSpPr>
        <p:spPr>
          <a:xfrm>
            <a:off x="13157173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8"/>
          <p:cNvSpPr/>
          <p:nvPr/>
        </p:nvSpPr>
        <p:spPr>
          <a:xfrm>
            <a:off x="958665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8"/>
          <p:cNvSpPr/>
          <p:nvPr/>
        </p:nvSpPr>
        <p:spPr>
          <a:xfrm>
            <a:off x="1137191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8"/>
          <p:cNvSpPr/>
          <p:nvPr/>
        </p:nvSpPr>
        <p:spPr>
          <a:xfrm>
            <a:off x="14942434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8"/>
          <p:cNvSpPr/>
          <p:nvPr/>
        </p:nvSpPr>
        <p:spPr>
          <a:xfrm>
            <a:off x="6392954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8"/>
          <p:cNvSpPr/>
          <p:nvPr/>
        </p:nvSpPr>
        <p:spPr>
          <a:xfrm>
            <a:off x="5090586" y="3962357"/>
            <a:ext cx="965785" cy="1448678"/>
          </a:xfrm>
          <a:custGeom>
            <a:rect b="b" l="l" r="r" t="t"/>
            <a:pathLst>
              <a:path extrusionOk="0" h="1448678" w="965785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8"/>
          <p:cNvSpPr/>
          <p:nvPr/>
        </p:nvSpPr>
        <p:spPr>
          <a:xfrm>
            <a:off x="1896888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8"/>
          <p:cNvSpPr/>
          <p:nvPr/>
        </p:nvSpPr>
        <p:spPr>
          <a:xfrm>
            <a:off x="1321678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1493772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11495841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896888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8"/>
          <p:cNvSpPr/>
          <p:nvPr/>
        </p:nvSpPr>
        <p:spPr>
          <a:xfrm>
            <a:off x="3617829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8"/>
          <p:cNvSpPr/>
          <p:nvPr/>
        </p:nvSpPr>
        <p:spPr>
          <a:xfrm>
            <a:off x="5338770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8"/>
          <p:cNvSpPr/>
          <p:nvPr/>
        </p:nvSpPr>
        <p:spPr>
          <a:xfrm>
            <a:off x="705971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8"/>
          <p:cNvSpPr/>
          <p:nvPr/>
        </p:nvSpPr>
        <p:spPr>
          <a:xfrm>
            <a:off x="878065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8"/>
          <p:cNvSpPr/>
          <p:nvPr/>
        </p:nvSpPr>
        <p:spPr>
          <a:xfrm>
            <a:off x="10501594" y="5685079"/>
            <a:ext cx="726694" cy="1453389"/>
          </a:xfrm>
          <a:custGeom>
            <a:rect b="b" l="l" r="r" t="t"/>
            <a:pathLst>
              <a:path extrusionOk="0" h="1453389" w="726694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18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336" name="Google Shape;336;p18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2010 </a:t>
              </a:r>
              <a:endParaRPr sz="6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8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프레젠테이션에 다음 콘텐츠를 사용하세요. 즐기세요!</a:t>
              </a:r>
              <a:endParaRPr/>
            </a:p>
          </p:txBody>
        </p:sp>
      </p:grpSp>
      <p:grpSp>
        <p:nvGrpSpPr>
          <p:cNvPr id="338" name="Google Shape;338;p18"/>
          <p:cNvGrpSpPr/>
          <p:nvPr/>
        </p:nvGrpSpPr>
        <p:grpSpPr>
          <a:xfrm>
            <a:off x="1134768" y="1653172"/>
            <a:ext cx="16230600" cy="8223033"/>
            <a:chOff x="0" y="0"/>
            <a:chExt cx="50101202" cy="18874401"/>
          </a:xfrm>
        </p:grpSpPr>
        <p:sp>
          <p:nvSpPr>
            <p:cNvPr id="339" name="Google Shape;339;p18"/>
            <p:cNvSpPr/>
            <p:nvPr/>
          </p:nvSpPr>
          <p:spPr>
            <a:xfrm>
              <a:off x="72390" y="72390"/>
              <a:ext cx="49956423" cy="18729622"/>
            </a:xfrm>
            <a:custGeom>
              <a:rect b="b" l="l" r="r" t="t"/>
              <a:pathLst>
                <a:path extrusionOk="0" h="18729622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0" name="Google Shape;340;p18"/>
            <p:cNvSpPr/>
            <p:nvPr/>
          </p:nvSpPr>
          <p:spPr>
            <a:xfrm>
              <a:off x="0" y="0"/>
              <a:ext cx="50101202" cy="18874401"/>
            </a:xfrm>
            <a:custGeom>
              <a:rect b="b" l="l" r="r" t="t"/>
              <a:pathLst>
                <a:path extrusionOk="0" h="18874401" w="50101202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id="341" name="Google Shape;341;p18"/>
          <p:cNvPicPr preferRelativeResize="0"/>
          <p:nvPr/>
        </p:nvPicPr>
        <p:blipFill rotWithShape="1">
          <a:blip r:embed="rId27">
            <a:alphaModFix/>
          </a:blip>
          <a:srcRect b="19615" l="8057" r="5602" t="22615"/>
          <a:stretch/>
        </p:blipFill>
        <p:spPr>
          <a:xfrm>
            <a:off x="2643757" y="1916600"/>
            <a:ext cx="11738688" cy="628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28">
            <a:alphaModFix/>
          </a:blip>
          <a:srcRect b="86266" l="2882" r="34563" t="4452"/>
          <a:stretch/>
        </p:blipFill>
        <p:spPr>
          <a:xfrm>
            <a:off x="2141406" y="7839980"/>
            <a:ext cx="14005187" cy="128844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8"/>
          <p:cNvSpPr/>
          <p:nvPr/>
        </p:nvSpPr>
        <p:spPr>
          <a:xfrm>
            <a:off x="3369998" y="8017139"/>
            <a:ext cx="12632001" cy="662891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/>
          <p:nvPr/>
        </p:nvSpPr>
        <p:spPr>
          <a:xfrm rot="-5400000">
            <a:off x="14830661" y="7081681"/>
            <a:ext cx="1040301" cy="2080602"/>
          </a:xfrm>
          <a:custGeom>
            <a:rect b="b" l="l" r="r" t="t"/>
            <a:pathLst>
              <a:path extrusionOk="0" h="2080602" w="1040301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9"/>
          <p:cNvSpPr/>
          <p:nvPr/>
        </p:nvSpPr>
        <p:spPr>
          <a:xfrm>
            <a:off x="1253713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9"/>
          <p:cNvSpPr/>
          <p:nvPr/>
        </p:nvSpPr>
        <p:spPr>
          <a:xfrm>
            <a:off x="10763761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19"/>
          <p:cNvSpPr/>
          <p:nvPr/>
        </p:nvSpPr>
        <p:spPr>
          <a:xfrm>
            <a:off x="899038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19"/>
          <p:cNvSpPr/>
          <p:nvPr/>
        </p:nvSpPr>
        <p:spPr>
          <a:xfrm>
            <a:off x="7217012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19"/>
          <p:cNvSpPr/>
          <p:nvPr/>
        </p:nvSpPr>
        <p:spPr>
          <a:xfrm>
            <a:off x="5443637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19"/>
          <p:cNvSpPr/>
          <p:nvPr/>
        </p:nvSpPr>
        <p:spPr>
          <a:xfrm>
            <a:off x="3670263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9"/>
          <p:cNvSpPr/>
          <p:nvPr/>
        </p:nvSpPr>
        <p:spPr>
          <a:xfrm>
            <a:off x="1896888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9"/>
          <p:cNvSpPr/>
          <p:nvPr/>
        </p:nvSpPr>
        <p:spPr>
          <a:xfrm>
            <a:off x="13157173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9"/>
          <p:cNvSpPr/>
          <p:nvPr/>
        </p:nvSpPr>
        <p:spPr>
          <a:xfrm>
            <a:off x="958665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9"/>
          <p:cNvSpPr/>
          <p:nvPr/>
        </p:nvSpPr>
        <p:spPr>
          <a:xfrm>
            <a:off x="1137191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9"/>
          <p:cNvSpPr/>
          <p:nvPr/>
        </p:nvSpPr>
        <p:spPr>
          <a:xfrm>
            <a:off x="14942434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9"/>
          <p:cNvSpPr/>
          <p:nvPr/>
        </p:nvSpPr>
        <p:spPr>
          <a:xfrm>
            <a:off x="6392954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9"/>
          <p:cNvSpPr/>
          <p:nvPr/>
        </p:nvSpPr>
        <p:spPr>
          <a:xfrm>
            <a:off x="5090586" y="3962357"/>
            <a:ext cx="965785" cy="1448678"/>
          </a:xfrm>
          <a:custGeom>
            <a:rect b="b" l="l" r="r" t="t"/>
            <a:pathLst>
              <a:path extrusionOk="0" h="1448678" w="965785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19"/>
          <p:cNvSpPr/>
          <p:nvPr/>
        </p:nvSpPr>
        <p:spPr>
          <a:xfrm>
            <a:off x="1896888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19"/>
          <p:cNvSpPr/>
          <p:nvPr/>
        </p:nvSpPr>
        <p:spPr>
          <a:xfrm>
            <a:off x="1321678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9"/>
          <p:cNvSpPr/>
          <p:nvPr/>
        </p:nvSpPr>
        <p:spPr>
          <a:xfrm>
            <a:off x="1493772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9"/>
          <p:cNvSpPr/>
          <p:nvPr/>
        </p:nvSpPr>
        <p:spPr>
          <a:xfrm>
            <a:off x="11495841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9"/>
          <p:cNvSpPr/>
          <p:nvPr/>
        </p:nvSpPr>
        <p:spPr>
          <a:xfrm>
            <a:off x="1896888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9"/>
          <p:cNvSpPr/>
          <p:nvPr/>
        </p:nvSpPr>
        <p:spPr>
          <a:xfrm>
            <a:off x="3617829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9"/>
          <p:cNvSpPr/>
          <p:nvPr/>
        </p:nvSpPr>
        <p:spPr>
          <a:xfrm>
            <a:off x="5338770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9"/>
          <p:cNvSpPr/>
          <p:nvPr/>
        </p:nvSpPr>
        <p:spPr>
          <a:xfrm>
            <a:off x="705971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9"/>
          <p:cNvSpPr/>
          <p:nvPr/>
        </p:nvSpPr>
        <p:spPr>
          <a:xfrm>
            <a:off x="878065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9"/>
          <p:cNvSpPr/>
          <p:nvPr/>
        </p:nvSpPr>
        <p:spPr>
          <a:xfrm>
            <a:off x="10501594" y="5685079"/>
            <a:ext cx="726694" cy="1453389"/>
          </a:xfrm>
          <a:custGeom>
            <a:rect b="b" l="l" r="r" t="t"/>
            <a:pathLst>
              <a:path extrusionOk="0" h="1453389" w="726694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3" name="Google Shape;373;p19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374" name="Google Shape;374;p19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2015 </a:t>
              </a:r>
              <a:endParaRPr sz="6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9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프레젠테이션에 다음 콘텐츠를 사용하세요. 즐기세요!</a:t>
              </a: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1"/>
          </a:xfrm>
        </p:grpSpPr>
        <p:sp>
          <p:nvSpPr>
            <p:cNvPr id="377" name="Google Shape;377;p19"/>
            <p:cNvSpPr/>
            <p:nvPr/>
          </p:nvSpPr>
          <p:spPr>
            <a:xfrm>
              <a:off x="72390" y="72390"/>
              <a:ext cx="49956423" cy="18729622"/>
            </a:xfrm>
            <a:custGeom>
              <a:rect b="b" l="l" r="r" t="t"/>
              <a:pathLst>
                <a:path extrusionOk="0" h="18729622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78" name="Google Shape;378;p19"/>
            <p:cNvSpPr/>
            <p:nvPr/>
          </p:nvSpPr>
          <p:spPr>
            <a:xfrm>
              <a:off x="0" y="0"/>
              <a:ext cx="50101202" cy="18874401"/>
            </a:xfrm>
            <a:custGeom>
              <a:rect b="b" l="l" r="r" t="t"/>
              <a:pathLst>
                <a:path extrusionOk="0" h="18874401" w="50101202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id="379" name="Google Shape;379;p19"/>
          <p:cNvPicPr preferRelativeResize="0"/>
          <p:nvPr/>
        </p:nvPicPr>
        <p:blipFill rotWithShape="1">
          <a:blip r:embed="rId27">
            <a:alphaModFix/>
          </a:blip>
          <a:srcRect b="14504" l="5824" r="3131" t="13855"/>
          <a:stretch/>
        </p:blipFill>
        <p:spPr>
          <a:xfrm>
            <a:off x="2769810" y="1676405"/>
            <a:ext cx="12606401" cy="79356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9"/>
          <p:cNvSpPr/>
          <p:nvPr/>
        </p:nvSpPr>
        <p:spPr>
          <a:xfrm>
            <a:off x="4031408" y="3011482"/>
            <a:ext cx="3028304" cy="1861284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11156156" y="2923447"/>
            <a:ext cx="726695" cy="1153253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4897165" y="4463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ko-KR" sz="6600">
                <a:latin typeface="Arial"/>
                <a:ea typeface="Arial"/>
                <a:cs typeface="Arial"/>
                <a:sym typeface="Arial"/>
              </a:rPr>
              <a:t>네이버 뉴스 기사</a:t>
            </a:r>
            <a:endParaRPr/>
          </a:p>
        </p:txBody>
      </p:sp>
      <p:pic>
        <p:nvPicPr>
          <p:cNvPr descr="텍스트, 스크린샷, 웹사이트, 웹 페이지이(가) 표시된 사진&#10;&#10;자동 생성된 설명" id="100" name="Google Shape;10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247900"/>
            <a:ext cx="13909130" cy="739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"/>
          <p:cNvSpPr/>
          <p:nvPr/>
        </p:nvSpPr>
        <p:spPr>
          <a:xfrm rot="-5400000">
            <a:off x="14830661" y="7081681"/>
            <a:ext cx="1040301" cy="2080602"/>
          </a:xfrm>
          <a:custGeom>
            <a:rect b="b" l="l" r="r" t="t"/>
            <a:pathLst>
              <a:path extrusionOk="0" h="2080602" w="1040301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20"/>
          <p:cNvSpPr/>
          <p:nvPr/>
        </p:nvSpPr>
        <p:spPr>
          <a:xfrm>
            <a:off x="1253713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20"/>
          <p:cNvSpPr/>
          <p:nvPr/>
        </p:nvSpPr>
        <p:spPr>
          <a:xfrm>
            <a:off x="10763761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20"/>
          <p:cNvSpPr/>
          <p:nvPr/>
        </p:nvSpPr>
        <p:spPr>
          <a:xfrm>
            <a:off x="899038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20"/>
          <p:cNvSpPr/>
          <p:nvPr/>
        </p:nvSpPr>
        <p:spPr>
          <a:xfrm>
            <a:off x="7217012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0"/>
          <p:cNvSpPr/>
          <p:nvPr/>
        </p:nvSpPr>
        <p:spPr>
          <a:xfrm>
            <a:off x="5443637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0"/>
          <p:cNvSpPr/>
          <p:nvPr/>
        </p:nvSpPr>
        <p:spPr>
          <a:xfrm>
            <a:off x="3670263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0"/>
          <p:cNvSpPr/>
          <p:nvPr/>
        </p:nvSpPr>
        <p:spPr>
          <a:xfrm>
            <a:off x="1896888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0"/>
          <p:cNvSpPr/>
          <p:nvPr/>
        </p:nvSpPr>
        <p:spPr>
          <a:xfrm>
            <a:off x="13157173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0"/>
          <p:cNvSpPr/>
          <p:nvPr/>
        </p:nvSpPr>
        <p:spPr>
          <a:xfrm>
            <a:off x="958665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0"/>
          <p:cNvSpPr/>
          <p:nvPr/>
        </p:nvSpPr>
        <p:spPr>
          <a:xfrm>
            <a:off x="1137191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0"/>
          <p:cNvSpPr/>
          <p:nvPr/>
        </p:nvSpPr>
        <p:spPr>
          <a:xfrm>
            <a:off x="14942434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20"/>
          <p:cNvSpPr/>
          <p:nvPr/>
        </p:nvSpPr>
        <p:spPr>
          <a:xfrm>
            <a:off x="6392954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20"/>
          <p:cNvSpPr/>
          <p:nvPr/>
        </p:nvSpPr>
        <p:spPr>
          <a:xfrm>
            <a:off x="5090586" y="3962357"/>
            <a:ext cx="965785" cy="1448678"/>
          </a:xfrm>
          <a:custGeom>
            <a:rect b="b" l="l" r="r" t="t"/>
            <a:pathLst>
              <a:path extrusionOk="0" h="1448678" w="965785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20"/>
          <p:cNvSpPr/>
          <p:nvPr/>
        </p:nvSpPr>
        <p:spPr>
          <a:xfrm>
            <a:off x="1896888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0"/>
          <p:cNvSpPr/>
          <p:nvPr/>
        </p:nvSpPr>
        <p:spPr>
          <a:xfrm>
            <a:off x="1321678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0"/>
          <p:cNvSpPr/>
          <p:nvPr/>
        </p:nvSpPr>
        <p:spPr>
          <a:xfrm>
            <a:off x="1493772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20"/>
          <p:cNvSpPr/>
          <p:nvPr/>
        </p:nvSpPr>
        <p:spPr>
          <a:xfrm>
            <a:off x="11495841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20"/>
          <p:cNvSpPr/>
          <p:nvPr/>
        </p:nvSpPr>
        <p:spPr>
          <a:xfrm>
            <a:off x="1896888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20"/>
          <p:cNvSpPr/>
          <p:nvPr/>
        </p:nvSpPr>
        <p:spPr>
          <a:xfrm>
            <a:off x="3617829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20"/>
          <p:cNvSpPr/>
          <p:nvPr/>
        </p:nvSpPr>
        <p:spPr>
          <a:xfrm>
            <a:off x="5338770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20"/>
          <p:cNvSpPr/>
          <p:nvPr/>
        </p:nvSpPr>
        <p:spPr>
          <a:xfrm>
            <a:off x="705971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20"/>
          <p:cNvSpPr/>
          <p:nvPr/>
        </p:nvSpPr>
        <p:spPr>
          <a:xfrm>
            <a:off x="878065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20"/>
          <p:cNvSpPr/>
          <p:nvPr/>
        </p:nvSpPr>
        <p:spPr>
          <a:xfrm>
            <a:off x="10501594" y="5685079"/>
            <a:ext cx="726694" cy="1453389"/>
          </a:xfrm>
          <a:custGeom>
            <a:rect b="b" l="l" r="r" t="t"/>
            <a:pathLst>
              <a:path extrusionOk="0" h="1453389" w="726694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1" name="Google Shape;411;p20"/>
          <p:cNvGrpSpPr/>
          <p:nvPr/>
        </p:nvGrpSpPr>
        <p:grpSpPr>
          <a:xfrm>
            <a:off x="2527080" y="761417"/>
            <a:ext cx="13233840" cy="1965961"/>
            <a:chOff x="0" y="-95251"/>
            <a:chExt cx="17645119" cy="2621281"/>
          </a:xfrm>
        </p:grpSpPr>
        <p:sp>
          <p:nvSpPr>
            <p:cNvPr id="412" name="Google Shape;412;p20"/>
            <p:cNvSpPr txBox="1"/>
            <p:nvPr/>
          </p:nvSpPr>
          <p:spPr>
            <a:xfrm>
              <a:off x="0" y="-95251"/>
              <a:ext cx="17645119" cy="1420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2023 </a:t>
              </a:r>
              <a:endParaRPr sz="6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0"/>
            <p:cNvSpPr txBox="1"/>
            <p:nvPr/>
          </p:nvSpPr>
          <p:spPr>
            <a:xfrm>
              <a:off x="0" y="1805305"/>
              <a:ext cx="17645119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프레젠테이션에 다음 콘텐츠를 사용하세요. 즐기세요!</a:t>
              </a:r>
              <a:endParaRPr/>
            </a:p>
          </p:txBody>
        </p:sp>
      </p:grpSp>
      <p:grpSp>
        <p:nvGrpSpPr>
          <p:cNvPr id="414" name="Google Shape;414;p20"/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1"/>
          </a:xfrm>
        </p:grpSpPr>
        <p:sp>
          <p:nvSpPr>
            <p:cNvPr id="415" name="Google Shape;415;p20"/>
            <p:cNvSpPr/>
            <p:nvPr/>
          </p:nvSpPr>
          <p:spPr>
            <a:xfrm>
              <a:off x="72390" y="72390"/>
              <a:ext cx="49956423" cy="18729622"/>
            </a:xfrm>
            <a:custGeom>
              <a:rect b="b" l="l" r="r" t="t"/>
              <a:pathLst>
                <a:path extrusionOk="0" h="18729622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6" name="Google Shape;416;p20"/>
            <p:cNvSpPr/>
            <p:nvPr/>
          </p:nvSpPr>
          <p:spPr>
            <a:xfrm>
              <a:off x="0" y="0"/>
              <a:ext cx="50101202" cy="18874401"/>
            </a:xfrm>
            <a:custGeom>
              <a:rect b="b" l="l" r="r" t="t"/>
              <a:pathLst>
                <a:path extrusionOk="0" h="18874401" w="50101202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id="417" name="Google Shape;417;p20"/>
          <p:cNvPicPr preferRelativeResize="0"/>
          <p:nvPr/>
        </p:nvPicPr>
        <p:blipFill rotWithShape="1">
          <a:blip r:embed="rId27">
            <a:alphaModFix/>
          </a:blip>
          <a:srcRect b="21720" l="8603" r="6234" t="21669"/>
          <a:stretch/>
        </p:blipFill>
        <p:spPr>
          <a:xfrm>
            <a:off x="2606358" y="1827030"/>
            <a:ext cx="13827399" cy="73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/>
          <p:nvPr/>
        </p:nvSpPr>
        <p:spPr>
          <a:xfrm>
            <a:off x="4191000" y="3610828"/>
            <a:ext cx="2438400" cy="849332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6027215" y="7238031"/>
            <a:ext cx="3588592" cy="1767899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8750117" y="2668891"/>
            <a:ext cx="3028304" cy="1861284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4224681" y="7212996"/>
            <a:ext cx="1831690" cy="1618455"/>
          </a:xfrm>
          <a:prstGeom prst="rect">
            <a:avLst/>
          </a:prstGeom>
          <a:noFill/>
          <a:ln cap="flat" cmpd="sng" w="79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"/>
          <p:cNvSpPr/>
          <p:nvPr/>
        </p:nvSpPr>
        <p:spPr>
          <a:xfrm rot="-5400000">
            <a:off x="14830661" y="7081681"/>
            <a:ext cx="1040301" cy="2080602"/>
          </a:xfrm>
          <a:custGeom>
            <a:rect b="b" l="l" r="r" t="t"/>
            <a:pathLst>
              <a:path extrusionOk="0" h="2080602" w="1040301">
                <a:moveTo>
                  <a:pt x="0" y="0"/>
                </a:moveTo>
                <a:lnTo>
                  <a:pt x="1040300" y="0"/>
                </a:lnTo>
                <a:lnTo>
                  <a:pt x="1040300" y="2080601"/>
                </a:lnTo>
                <a:lnTo>
                  <a:pt x="0" y="2080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1"/>
          <p:cNvSpPr/>
          <p:nvPr/>
        </p:nvSpPr>
        <p:spPr>
          <a:xfrm>
            <a:off x="1253713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1"/>
          <p:cNvSpPr/>
          <p:nvPr/>
        </p:nvSpPr>
        <p:spPr>
          <a:xfrm>
            <a:off x="10763761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1"/>
          <p:cNvSpPr/>
          <p:nvPr/>
        </p:nvSpPr>
        <p:spPr>
          <a:xfrm>
            <a:off x="8990386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21"/>
          <p:cNvSpPr/>
          <p:nvPr/>
        </p:nvSpPr>
        <p:spPr>
          <a:xfrm>
            <a:off x="7217012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21"/>
          <p:cNvSpPr/>
          <p:nvPr/>
        </p:nvSpPr>
        <p:spPr>
          <a:xfrm>
            <a:off x="5443637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1"/>
          <p:cNvSpPr/>
          <p:nvPr/>
        </p:nvSpPr>
        <p:spPr>
          <a:xfrm>
            <a:off x="3670263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1"/>
          <p:cNvSpPr/>
          <p:nvPr/>
        </p:nvSpPr>
        <p:spPr>
          <a:xfrm>
            <a:off x="1896888" y="7412511"/>
            <a:ext cx="1418940" cy="1418940"/>
          </a:xfrm>
          <a:custGeom>
            <a:rect b="b" l="l" r="r" t="t"/>
            <a:pathLst>
              <a:path extrusionOk="0" h="1418940" w="1418940">
                <a:moveTo>
                  <a:pt x="0" y="0"/>
                </a:moveTo>
                <a:lnTo>
                  <a:pt x="1418940" y="0"/>
                </a:lnTo>
                <a:lnTo>
                  <a:pt x="1418940" y="1418941"/>
                </a:lnTo>
                <a:lnTo>
                  <a:pt x="0" y="141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21"/>
          <p:cNvSpPr/>
          <p:nvPr/>
        </p:nvSpPr>
        <p:spPr>
          <a:xfrm>
            <a:off x="13157173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21"/>
          <p:cNvSpPr/>
          <p:nvPr/>
        </p:nvSpPr>
        <p:spPr>
          <a:xfrm>
            <a:off x="958665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7" y="0"/>
                </a:lnTo>
                <a:lnTo>
                  <a:pt x="1448677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21"/>
          <p:cNvSpPr/>
          <p:nvPr/>
        </p:nvSpPr>
        <p:spPr>
          <a:xfrm>
            <a:off x="11371912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1"/>
          <p:cNvSpPr/>
          <p:nvPr/>
        </p:nvSpPr>
        <p:spPr>
          <a:xfrm>
            <a:off x="14942434" y="3962357"/>
            <a:ext cx="1448678" cy="1448678"/>
          </a:xfrm>
          <a:custGeom>
            <a:rect b="b" l="l" r="r" t="t"/>
            <a:pathLst>
              <a:path extrusionOk="0" h="1448678" w="1448678">
                <a:moveTo>
                  <a:pt x="0" y="0"/>
                </a:moveTo>
                <a:lnTo>
                  <a:pt x="1448678" y="0"/>
                </a:lnTo>
                <a:lnTo>
                  <a:pt x="1448678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1"/>
          <p:cNvSpPr/>
          <p:nvPr/>
        </p:nvSpPr>
        <p:spPr>
          <a:xfrm>
            <a:off x="6392954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1"/>
          <p:cNvSpPr/>
          <p:nvPr/>
        </p:nvSpPr>
        <p:spPr>
          <a:xfrm>
            <a:off x="5090586" y="3962357"/>
            <a:ext cx="965785" cy="1448678"/>
          </a:xfrm>
          <a:custGeom>
            <a:rect b="b" l="l" r="r" t="t"/>
            <a:pathLst>
              <a:path extrusionOk="0" h="1448678" w="965785">
                <a:moveTo>
                  <a:pt x="0" y="0"/>
                </a:moveTo>
                <a:lnTo>
                  <a:pt x="965785" y="0"/>
                </a:lnTo>
                <a:lnTo>
                  <a:pt x="965785" y="1448678"/>
                </a:lnTo>
                <a:lnTo>
                  <a:pt x="0" y="1448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1"/>
          <p:cNvSpPr/>
          <p:nvPr/>
        </p:nvSpPr>
        <p:spPr>
          <a:xfrm>
            <a:off x="1896888" y="3972418"/>
            <a:ext cx="2857114" cy="1428557"/>
          </a:xfrm>
          <a:custGeom>
            <a:rect b="b" l="l" r="r" t="t"/>
            <a:pathLst>
              <a:path extrusionOk="0" h="1428557" w="2857114">
                <a:moveTo>
                  <a:pt x="0" y="0"/>
                </a:moveTo>
                <a:lnTo>
                  <a:pt x="2857114" y="0"/>
                </a:lnTo>
                <a:lnTo>
                  <a:pt x="2857114" y="1428557"/>
                </a:lnTo>
                <a:lnTo>
                  <a:pt x="0" y="1428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1"/>
          <p:cNvSpPr/>
          <p:nvPr/>
        </p:nvSpPr>
        <p:spPr>
          <a:xfrm>
            <a:off x="1321678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1"/>
          <p:cNvSpPr/>
          <p:nvPr/>
        </p:nvSpPr>
        <p:spPr>
          <a:xfrm>
            <a:off x="1493772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1"/>
          <p:cNvSpPr/>
          <p:nvPr/>
        </p:nvSpPr>
        <p:spPr>
          <a:xfrm>
            <a:off x="11495841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1"/>
          <p:cNvSpPr/>
          <p:nvPr/>
        </p:nvSpPr>
        <p:spPr>
          <a:xfrm>
            <a:off x="1896888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21"/>
          <p:cNvSpPr/>
          <p:nvPr/>
        </p:nvSpPr>
        <p:spPr>
          <a:xfrm>
            <a:off x="3617829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1"/>
          <p:cNvSpPr/>
          <p:nvPr/>
        </p:nvSpPr>
        <p:spPr>
          <a:xfrm>
            <a:off x="5338770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9" y="0"/>
                </a:lnTo>
                <a:lnTo>
                  <a:pt x="1453389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21"/>
          <p:cNvSpPr/>
          <p:nvPr/>
        </p:nvSpPr>
        <p:spPr>
          <a:xfrm>
            <a:off x="7059712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21"/>
          <p:cNvSpPr/>
          <p:nvPr/>
        </p:nvSpPr>
        <p:spPr>
          <a:xfrm>
            <a:off x="8780653" y="5685079"/>
            <a:ext cx="1453389" cy="1453389"/>
          </a:xfrm>
          <a:custGeom>
            <a:rect b="b" l="l" r="r" t="t"/>
            <a:pathLst>
              <a:path extrusionOk="0" h="1453389" w="1453389">
                <a:moveTo>
                  <a:pt x="0" y="0"/>
                </a:moveTo>
                <a:lnTo>
                  <a:pt x="1453388" y="0"/>
                </a:lnTo>
                <a:lnTo>
                  <a:pt x="1453388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21"/>
          <p:cNvSpPr/>
          <p:nvPr/>
        </p:nvSpPr>
        <p:spPr>
          <a:xfrm>
            <a:off x="10501594" y="5685079"/>
            <a:ext cx="726694" cy="1453389"/>
          </a:xfrm>
          <a:custGeom>
            <a:rect b="b" l="l" r="r" t="t"/>
            <a:pathLst>
              <a:path extrusionOk="0" h="1453389" w="726694">
                <a:moveTo>
                  <a:pt x="0" y="0"/>
                </a:moveTo>
                <a:lnTo>
                  <a:pt x="726694" y="0"/>
                </a:lnTo>
                <a:lnTo>
                  <a:pt x="726694" y="1453389"/>
                </a:lnTo>
                <a:lnTo>
                  <a:pt x="0" y="1453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21"/>
          <p:cNvSpPr txBox="1"/>
          <p:nvPr/>
        </p:nvSpPr>
        <p:spPr>
          <a:xfrm>
            <a:off x="2527080" y="2186834"/>
            <a:ext cx="13233840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프레젠테이션에 다음 콘텐츠를 사용하세요. 즐기세요!</a:t>
            </a:r>
            <a:endParaRPr/>
          </a:p>
        </p:txBody>
      </p:sp>
      <p:grpSp>
        <p:nvGrpSpPr>
          <p:cNvPr id="452" name="Google Shape;452;p21"/>
          <p:cNvGrpSpPr/>
          <p:nvPr/>
        </p:nvGrpSpPr>
        <p:grpSpPr>
          <a:xfrm>
            <a:off x="1083874" y="1644867"/>
            <a:ext cx="16230600" cy="8223033"/>
            <a:chOff x="0" y="0"/>
            <a:chExt cx="50101202" cy="18874401"/>
          </a:xfrm>
        </p:grpSpPr>
        <p:sp>
          <p:nvSpPr>
            <p:cNvPr id="453" name="Google Shape;453;p21"/>
            <p:cNvSpPr/>
            <p:nvPr/>
          </p:nvSpPr>
          <p:spPr>
            <a:xfrm>
              <a:off x="72390" y="72390"/>
              <a:ext cx="49956423" cy="18729622"/>
            </a:xfrm>
            <a:custGeom>
              <a:rect b="b" l="l" r="r" t="t"/>
              <a:pathLst>
                <a:path extrusionOk="0" h="18729622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8729622"/>
                  </a:lnTo>
                  <a:lnTo>
                    <a:pt x="0" y="18729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54" name="Google Shape;454;p21"/>
            <p:cNvSpPr/>
            <p:nvPr/>
          </p:nvSpPr>
          <p:spPr>
            <a:xfrm>
              <a:off x="0" y="0"/>
              <a:ext cx="50101202" cy="18874401"/>
            </a:xfrm>
            <a:custGeom>
              <a:rect b="b" l="l" r="r" t="t"/>
              <a:pathLst>
                <a:path extrusionOk="0" h="18874401" w="50101202">
                  <a:moveTo>
                    <a:pt x="49956424" y="18729621"/>
                  </a:moveTo>
                  <a:lnTo>
                    <a:pt x="50101202" y="18729621"/>
                  </a:lnTo>
                  <a:lnTo>
                    <a:pt x="50101202" y="18874401"/>
                  </a:lnTo>
                  <a:lnTo>
                    <a:pt x="49956424" y="18874401"/>
                  </a:lnTo>
                  <a:lnTo>
                    <a:pt x="49956424" y="187296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29621"/>
                  </a:lnTo>
                  <a:lnTo>
                    <a:pt x="0" y="18729621"/>
                  </a:lnTo>
                  <a:lnTo>
                    <a:pt x="0" y="144780"/>
                  </a:lnTo>
                  <a:close/>
                  <a:moveTo>
                    <a:pt x="0" y="18729621"/>
                  </a:moveTo>
                  <a:lnTo>
                    <a:pt x="144780" y="18729621"/>
                  </a:lnTo>
                  <a:lnTo>
                    <a:pt x="144780" y="18874401"/>
                  </a:lnTo>
                  <a:lnTo>
                    <a:pt x="0" y="18874401"/>
                  </a:lnTo>
                  <a:lnTo>
                    <a:pt x="0" y="18729621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8729621"/>
                  </a:lnTo>
                  <a:lnTo>
                    <a:pt x="49956424" y="18729621"/>
                  </a:lnTo>
                  <a:lnTo>
                    <a:pt x="49956424" y="144780"/>
                  </a:lnTo>
                  <a:close/>
                  <a:moveTo>
                    <a:pt x="144780" y="18729621"/>
                  </a:moveTo>
                  <a:lnTo>
                    <a:pt x="49956424" y="18729621"/>
                  </a:lnTo>
                  <a:lnTo>
                    <a:pt x="49956424" y="18874401"/>
                  </a:lnTo>
                  <a:lnTo>
                    <a:pt x="144780" y="18874401"/>
                  </a:lnTo>
                  <a:lnTo>
                    <a:pt x="144780" y="18729621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id="455" name="Google Shape;455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99897" y="2168612"/>
            <a:ext cx="12063704" cy="691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704887" y="4469907"/>
            <a:ext cx="3449403" cy="236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2"/>
          <p:cNvGrpSpPr/>
          <p:nvPr/>
        </p:nvGrpSpPr>
        <p:grpSpPr>
          <a:xfrm>
            <a:off x="1028700" y="1181101"/>
            <a:ext cx="16230600" cy="8077200"/>
            <a:chOff x="0" y="0"/>
            <a:chExt cx="50101202" cy="16265327"/>
          </a:xfrm>
        </p:grpSpPr>
        <p:sp>
          <p:nvSpPr>
            <p:cNvPr id="463" name="Google Shape;463;p22"/>
            <p:cNvSpPr/>
            <p:nvPr/>
          </p:nvSpPr>
          <p:spPr>
            <a:xfrm>
              <a:off x="72390" y="72390"/>
              <a:ext cx="49956423" cy="16120547"/>
            </a:xfrm>
            <a:custGeom>
              <a:rect b="b" l="l" r="r" t="t"/>
              <a:pathLst>
                <a:path extrusionOk="0" h="16120547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6120547"/>
                  </a:lnTo>
                  <a:lnTo>
                    <a:pt x="0" y="16120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4" name="Google Shape;464;p22"/>
            <p:cNvSpPr/>
            <p:nvPr/>
          </p:nvSpPr>
          <p:spPr>
            <a:xfrm>
              <a:off x="0" y="0"/>
              <a:ext cx="50101202" cy="16265327"/>
            </a:xfrm>
            <a:custGeom>
              <a:rect b="b" l="l" r="r" t="t"/>
              <a:pathLst>
                <a:path extrusionOk="0" h="16265327" w="50101202">
                  <a:moveTo>
                    <a:pt x="49956424" y="16120548"/>
                  </a:moveTo>
                  <a:lnTo>
                    <a:pt x="50101202" y="16120548"/>
                  </a:lnTo>
                  <a:lnTo>
                    <a:pt x="50101202" y="16265327"/>
                  </a:lnTo>
                  <a:lnTo>
                    <a:pt x="49956424" y="16265327"/>
                  </a:lnTo>
                  <a:lnTo>
                    <a:pt x="49956424" y="161205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120548"/>
                  </a:lnTo>
                  <a:lnTo>
                    <a:pt x="0" y="16120548"/>
                  </a:lnTo>
                  <a:lnTo>
                    <a:pt x="0" y="144780"/>
                  </a:lnTo>
                  <a:close/>
                  <a:moveTo>
                    <a:pt x="0" y="16120548"/>
                  </a:moveTo>
                  <a:lnTo>
                    <a:pt x="144780" y="16120548"/>
                  </a:lnTo>
                  <a:lnTo>
                    <a:pt x="144780" y="16265327"/>
                  </a:lnTo>
                  <a:lnTo>
                    <a:pt x="0" y="16265327"/>
                  </a:lnTo>
                  <a:lnTo>
                    <a:pt x="0" y="16120548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6120548"/>
                  </a:lnTo>
                  <a:lnTo>
                    <a:pt x="49956424" y="16120548"/>
                  </a:lnTo>
                  <a:lnTo>
                    <a:pt x="49956424" y="144780"/>
                  </a:lnTo>
                  <a:close/>
                  <a:moveTo>
                    <a:pt x="144780" y="16120548"/>
                  </a:moveTo>
                  <a:lnTo>
                    <a:pt x="49956424" y="16120548"/>
                  </a:lnTo>
                  <a:lnTo>
                    <a:pt x="49956424" y="16265327"/>
                  </a:lnTo>
                  <a:lnTo>
                    <a:pt x="144780" y="16265327"/>
                  </a:lnTo>
                  <a:lnTo>
                    <a:pt x="144780" y="16120548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465" name="Google Shape;465;p22"/>
          <p:cNvGrpSpPr/>
          <p:nvPr/>
        </p:nvGrpSpPr>
        <p:grpSpPr>
          <a:xfrm>
            <a:off x="2026902" y="4880533"/>
            <a:ext cx="618218" cy="623909"/>
            <a:chOff x="1638" y="0"/>
            <a:chExt cx="824291" cy="831878"/>
          </a:xfrm>
        </p:grpSpPr>
        <p:sp>
          <p:nvSpPr>
            <p:cNvPr id="466" name="Google Shape;466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22"/>
          <p:cNvSpPr txBox="1"/>
          <p:nvPr/>
        </p:nvSpPr>
        <p:spPr>
          <a:xfrm>
            <a:off x="2878803" y="4954362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흐릿한 효과는 B</a:t>
            </a:r>
            <a:endParaRPr/>
          </a:p>
        </p:txBody>
      </p:sp>
      <p:grpSp>
        <p:nvGrpSpPr>
          <p:cNvPr id="469" name="Google Shape;469;p22"/>
          <p:cNvGrpSpPr/>
          <p:nvPr/>
        </p:nvGrpSpPr>
        <p:grpSpPr>
          <a:xfrm>
            <a:off x="2026902" y="6311718"/>
            <a:ext cx="618218" cy="623909"/>
            <a:chOff x="1638" y="0"/>
            <a:chExt cx="824291" cy="831878"/>
          </a:xfrm>
        </p:grpSpPr>
        <p:sp>
          <p:nvSpPr>
            <p:cNvPr id="470" name="Google Shape;470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2"/>
          <p:cNvSpPr txBox="1"/>
          <p:nvPr/>
        </p:nvSpPr>
        <p:spPr>
          <a:xfrm>
            <a:off x="2878803" y="6367966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드럼 소리 효과는 D</a:t>
            </a:r>
            <a:endParaRPr/>
          </a:p>
        </p:txBody>
      </p:sp>
      <p:grpSp>
        <p:nvGrpSpPr>
          <p:cNvPr id="473" name="Google Shape;473;p22"/>
          <p:cNvGrpSpPr/>
          <p:nvPr/>
        </p:nvGrpSpPr>
        <p:grpSpPr>
          <a:xfrm>
            <a:off x="2026902" y="7742903"/>
            <a:ext cx="618218" cy="623909"/>
            <a:chOff x="1638" y="0"/>
            <a:chExt cx="824291" cy="831878"/>
          </a:xfrm>
        </p:grpSpPr>
        <p:sp>
          <p:nvSpPr>
            <p:cNvPr id="474" name="Google Shape;474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22"/>
          <p:cNvSpPr txBox="1"/>
          <p:nvPr/>
        </p:nvSpPr>
        <p:spPr>
          <a:xfrm>
            <a:off x="2878803" y="7816733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음소거는 Q</a:t>
            </a:r>
            <a:endParaRPr/>
          </a:p>
        </p:txBody>
      </p:sp>
      <p:grpSp>
        <p:nvGrpSpPr>
          <p:cNvPr id="477" name="Google Shape;477;p22"/>
          <p:cNvGrpSpPr/>
          <p:nvPr/>
        </p:nvGrpSpPr>
        <p:grpSpPr>
          <a:xfrm>
            <a:off x="7704074" y="4880533"/>
            <a:ext cx="618218" cy="623909"/>
            <a:chOff x="1638" y="0"/>
            <a:chExt cx="824291" cy="831878"/>
          </a:xfrm>
        </p:grpSpPr>
        <p:sp>
          <p:nvSpPr>
            <p:cNvPr id="478" name="Google Shape;478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2"/>
          <p:cNvSpPr txBox="1"/>
          <p:nvPr/>
        </p:nvSpPr>
        <p:spPr>
          <a:xfrm>
            <a:off x="8576444" y="4954362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꽃가루 효과는 C</a:t>
            </a:r>
            <a:endParaRPr/>
          </a:p>
        </p:txBody>
      </p:sp>
      <p:grpSp>
        <p:nvGrpSpPr>
          <p:cNvPr id="481" name="Google Shape;481;p22"/>
          <p:cNvGrpSpPr/>
          <p:nvPr/>
        </p:nvGrpSpPr>
        <p:grpSpPr>
          <a:xfrm>
            <a:off x="7708979" y="6311718"/>
            <a:ext cx="618218" cy="623909"/>
            <a:chOff x="1638" y="0"/>
            <a:chExt cx="824291" cy="831878"/>
          </a:xfrm>
        </p:grpSpPr>
        <p:sp>
          <p:nvSpPr>
            <p:cNvPr id="482" name="Google Shape;482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22"/>
          <p:cNvSpPr txBox="1"/>
          <p:nvPr/>
        </p:nvSpPr>
        <p:spPr>
          <a:xfrm>
            <a:off x="8581407" y="6385547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물방울 효과는 O</a:t>
            </a:r>
            <a:endParaRPr/>
          </a:p>
        </p:txBody>
      </p:sp>
      <p:grpSp>
        <p:nvGrpSpPr>
          <p:cNvPr id="485" name="Google Shape;485;p22"/>
          <p:cNvGrpSpPr/>
          <p:nvPr/>
        </p:nvGrpSpPr>
        <p:grpSpPr>
          <a:xfrm>
            <a:off x="7708979" y="7742903"/>
            <a:ext cx="618218" cy="623909"/>
            <a:chOff x="1638" y="0"/>
            <a:chExt cx="824291" cy="831878"/>
          </a:xfrm>
        </p:grpSpPr>
        <p:sp>
          <p:nvSpPr>
            <p:cNvPr id="486" name="Google Shape;486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22"/>
          <p:cNvSpPr txBox="1"/>
          <p:nvPr/>
        </p:nvSpPr>
        <p:spPr>
          <a:xfrm>
            <a:off x="8581407" y="7816733"/>
            <a:ext cx="354507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닫기는 X</a:t>
            </a:r>
            <a:endParaRPr/>
          </a:p>
        </p:txBody>
      </p:sp>
      <p:grpSp>
        <p:nvGrpSpPr>
          <p:cNvPr id="489" name="Google Shape;489;p22"/>
          <p:cNvGrpSpPr/>
          <p:nvPr/>
        </p:nvGrpSpPr>
        <p:grpSpPr>
          <a:xfrm>
            <a:off x="13172233" y="4880533"/>
            <a:ext cx="618218" cy="623909"/>
            <a:chOff x="1638" y="0"/>
            <a:chExt cx="824291" cy="831878"/>
          </a:xfrm>
        </p:grpSpPr>
        <p:sp>
          <p:nvSpPr>
            <p:cNvPr id="490" name="Google Shape;490;p22"/>
            <p:cNvSpPr/>
            <p:nvPr/>
          </p:nvSpPr>
          <p:spPr>
            <a:xfrm>
              <a:off x="1638" y="97502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94830" y="0"/>
              <a:ext cx="731099" cy="734376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C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22"/>
          <p:cNvSpPr txBox="1"/>
          <p:nvPr/>
        </p:nvSpPr>
        <p:spPr>
          <a:xfrm>
            <a:off x="13974781" y="4919934"/>
            <a:ext cx="2287546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타이머 설정은 0~9까지의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숫자를 누르세요</a:t>
            </a:r>
            <a:endParaRPr/>
          </a:p>
        </p:txBody>
      </p:sp>
      <p:grpSp>
        <p:nvGrpSpPr>
          <p:cNvPr id="493" name="Google Shape;493;p22"/>
          <p:cNvGrpSpPr/>
          <p:nvPr/>
        </p:nvGrpSpPr>
        <p:grpSpPr>
          <a:xfrm>
            <a:off x="1028700" y="1104900"/>
            <a:ext cx="16230600" cy="8077200"/>
            <a:chOff x="0" y="0"/>
            <a:chExt cx="50101202" cy="16265327"/>
          </a:xfrm>
        </p:grpSpPr>
        <p:sp>
          <p:nvSpPr>
            <p:cNvPr id="494" name="Google Shape;494;p22"/>
            <p:cNvSpPr/>
            <p:nvPr/>
          </p:nvSpPr>
          <p:spPr>
            <a:xfrm>
              <a:off x="72390" y="72390"/>
              <a:ext cx="49956423" cy="16120547"/>
            </a:xfrm>
            <a:custGeom>
              <a:rect b="b" l="l" r="r" t="t"/>
              <a:pathLst>
                <a:path extrusionOk="0" h="16120547" w="49956423">
                  <a:moveTo>
                    <a:pt x="0" y="0"/>
                  </a:moveTo>
                  <a:lnTo>
                    <a:pt x="49956423" y="0"/>
                  </a:lnTo>
                  <a:lnTo>
                    <a:pt x="49956423" y="16120547"/>
                  </a:lnTo>
                  <a:lnTo>
                    <a:pt x="0" y="16120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95" name="Google Shape;495;p22"/>
            <p:cNvSpPr/>
            <p:nvPr/>
          </p:nvSpPr>
          <p:spPr>
            <a:xfrm>
              <a:off x="0" y="0"/>
              <a:ext cx="50101202" cy="16265327"/>
            </a:xfrm>
            <a:custGeom>
              <a:rect b="b" l="l" r="r" t="t"/>
              <a:pathLst>
                <a:path extrusionOk="0" h="16265327" w="50101202">
                  <a:moveTo>
                    <a:pt x="49956424" y="16120548"/>
                  </a:moveTo>
                  <a:lnTo>
                    <a:pt x="50101202" y="16120548"/>
                  </a:lnTo>
                  <a:lnTo>
                    <a:pt x="50101202" y="16265327"/>
                  </a:lnTo>
                  <a:lnTo>
                    <a:pt x="49956424" y="16265327"/>
                  </a:lnTo>
                  <a:lnTo>
                    <a:pt x="49956424" y="161205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120548"/>
                  </a:lnTo>
                  <a:lnTo>
                    <a:pt x="0" y="16120548"/>
                  </a:lnTo>
                  <a:lnTo>
                    <a:pt x="0" y="144780"/>
                  </a:lnTo>
                  <a:close/>
                  <a:moveTo>
                    <a:pt x="0" y="16120548"/>
                  </a:moveTo>
                  <a:lnTo>
                    <a:pt x="144780" y="16120548"/>
                  </a:lnTo>
                  <a:lnTo>
                    <a:pt x="144780" y="16265327"/>
                  </a:lnTo>
                  <a:lnTo>
                    <a:pt x="0" y="16265327"/>
                  </a:lnTo>
                  <a:lnTo>
                    <a:pt x="0" y="16120548"/>
                  </a:lnTo>
                  <a:close/>
                  <a:moveTo>
                    <a:pt x="49956424" y="144780"/>
                  </a:moveTo>
                  <a:lnTo>
                    <a:pt x="50101202" y="144780"/>
                  </a:lnTo>
                  <a:lnTo>
                    <a:pt x="50101202" y="16120548"/>
                  </a:lnTo>
                  <a:lnTo>
                    <a:pt x="49956424" y="16120548"/>
                  </a:lnTo>
                  <a:lnTo>
                    <a:pt x="49956424" y="144780"/>
                  </a:lnTo>
                  <a:close/>
                  <a:moveTo>
                    <a:pt x="144780" y="16120548"/>
                  </a:moveTo>
                  <a:lnTo>
                    <a:pt x="49956424" y="16120548"/>
                  </a:lnTo>
                  <a:lnTo>
                    <a:pt x="49956424" y="16265327"/>
                  </a:lnTo>
                  <a:lnTo>
                    <a:pt x="144780" y="16265327"/>
                  </a:lnTo>
                  <a:lnTo>
                    <a:pt x="144780" y="16120548"/>
                  </a:lnTo>
                  <a:close/>
                  <a:moveTo>
                    <a:pt x="49956424" y="0"/>
                  </a:moveTo>
                  <a:lnTo>
                    <a:pt x="50101202" y="0"/>
                  </a:lnTo>
                  <a:lnTo>
                    <a:pt x="50101202" y="144780"/>
                  </a:lnTo>
                  <a:lnTo>
                    <a:pt x="49956424" y="144780"/>
                  </a:lnTo>
                  <a:lnTo>
                    <a:pt x="499564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56424" y="0"/>
                  </a:lnTo>
                  <a:lnTo>
                    <a:pt x="499564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496" name="Google Shape;496;p22"/>
          <p:cNvSpPr txBox="1"/>
          <p:nvPr/>
        </p:nvSpPr>
        <p:spPr>
          <a:xfrm>
            <a:off x="1676400" y="1485901"/>
            <a:ext cx="14325600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현행 저작권법 상 AI에 대한 저작권 인정은 어려워</a:t>
            </a:r>
            <a:endParaRPr b="1" i="0" sz="40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-‘저작물’을 인간의 사상 또는 감정을 표현한 창작물(저작권법 제2조 제1호), ‘저작자’를 저작물을 창작한 자로 정의하고 있다(저작권법 제2조 제2호).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-판례는 “창작물이란 창작성이 있는 저작물을 말하고, 여기서 창작성이란 완전한 의미의 독창성을 요구하는 것은 아니라고 하더라도 적어도 어떠한 작품이 단순히 남의 것을 모방한 것이어서는 안 되고 작자 자신의 독자적인 사상이나 감정의 표현을 담고 있어야 할 것이므로, 누가 하더라도 같거나 비슷할 수밖에 없는 표현, 즉 저작물 작성자의 창조적 개성이 드러나지 않는 표현을 담고 있는 것은 창작물이라고 할 수 없다.”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A7B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/>
          <p:nvPr/>
        </p:nvSpPr>
        <p:spPr>
          <a:xfrm>
            <a:off x="0" y="0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23"/>
          <p:cNvSpPr/>
          <p:nvPr/>
        </p:nvSpPr>
        <p:spPr>
          <a:xfrm>
            <a:off x="11459999" y="1069930"/>
            <a:ext cx="6108502" cy="83945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23"/>
          <p:cNvGrpSpPr/>
          <p:nvPr/>
        </p:nvGrpSpPr>
        <p:grpSpPr>
          <a:xfrm>
            <a:off x="1539386" y="1879960"/>
            <a:ext cx="7208228" cy="6527079"/>
            <a:chOff x="0" y="0"/>
            <a:chExt cx="9610971" cy="8702772"/>
          </a:xfrm>
        </p:grpSpPr>
        <p:grpSp>
          <p:nvGrpSpPr>
            <p:cNvPr id="504" name="Google Shape;504;p23"/>
            <p:cNvGrpSpPr/>
            <p:nvPr/>
          </p:nvGrpSpPr>
          <p:grpSpPr>
            <a:xfrm>
              <a:off x="0" y="0"/>
              <a:ext cx="9610971" cy="8702772"/>
              <a:chOff x="0" y="0"/>
              <a:chExt cx="22250619" cy="20148024"/>
            </a:xfrm>
          </p:grpSpPr>
          <p:sp>
            <p:nvSpPr>
              <p:cNvPr id="505" name="Google Shape;505;p23"/>
              <p:cNvSpPr/>
              <p:nvPr/>
            </p:nvSpPr>
            <p:spPr>
              <a:xfrm>
                <a:off x="72389" y="72390"/>
                <a:ext cx="22105840" cy="20003245"/>
              </a:xfrm>
              <a:custGeom>
                <a:rect b="b" l="l" r="r" t="t"/>
                <a:pathLst>
                  <a:path extrusionOk="0" h="20003244" w="22105839">
                    <a:moveTo>
                      <a:pt x="0" y="0"/>
                    </a:moveTo>
                    <a:lnTo>
                      <a:pt x="22105839" y="0"/>
                    </a:lnTo>
                    <a:lnTo>
                      <a:pt x="22105839" y="20003244"/>
                    </a:lnTo>
                    <a:lnTo>
                      <a:pt x="0" y="200032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06" name="Google Shape;506;p23"/>
              <p:cNvSpPr/>
              <p:nvPr/>
            </p:nvSpPr>
            <p:spPr>
              <a:xfrm>
                <a:off x="0" y="0"/>
                <a:ext cx="22250619" cy="20148024"/>
              </a:xfrm>
              <a:custGeom>
                <a:rect b="b" l="l" r="r" t="t"/>
                <a:pathLst>
                  <a:path extrusionOk="0" h="20148024" w="22250619">
                    <a:moveTo>
                      <a:pt x="22105838" y="20003244"/>
                    </a:moveTo>
                    <a:lnTo>
                      <a:pt x="22250619" y="20003244"/>
                    </a:lnTo>
                    <a:lnTo>
                      <a:pt x="22250619" y="20148024"/>
                    </a:lnTo>
                    <a:lnTo>
                      <a:pt x="22105838" y="20148024"/>
                    </a:lnTo>
                    <a:lnTo>
                      <a:pt x="22105838" y="200032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003244"/>
                    </a:lnTo>
                    <a:lnTo>
                      <a:pt x="0" y="20003244"/>
                    </a:lnTo>
                    <a:lnTo>
                      <a:pt x="0" y="144780"/>
                    </a:lnTo>
                    <a:close/>
                    <a:moveTo>
                      <a:pt x="0" y="20003244"/>
                    </a:moveTo>
                    <a:lnTo>
                      <a:pt x="144780" y="20003244"/>
                    </a:lnTo>
                    <a:lnTo>
                      <a:pt x="144780" y="20148024"/>
                    </a:lnTo>
                    <a:lnTo>
                      <a:pt x="0" y="20148024"/>
                    </a:lnTo>
                    <a:lnTo>
                      <a:pt x="0" y="20003244"/>
                    </a:lnTo>
                    <a:close/>
                    <a:moveTo>
                      <a:pt x="22105838" y="144780"/>
                    </a:moveTo>
                    <a:lnTo>
                      <a:pt x="22250619" y="144780"/>
                    </a:lnTo>
                    <a:lnTo>
                      <a:pt x="22250619" y="20003244"/>
                    </a:lnTo>
                    <a:lnTo>
                      <a:pt x="22105838" y="20003244"/>
                    </a:lnTo>
                    <a:lnTo>
                      <a:pt x="22105838" y="144780"/>
                    </a:lnTo>
                    <a:close/>
                    <a:moveTo>
                      <a:pt x="144780" y="20003244"/>
                    </a:moveTo>
                    <a:lnTo>
                      <a:pt x="22105838" y="20003244"/>
                    </a:lnTo>
                    <a:lnTo>
                      <a:pt x="22105838" y="20148024"/>
                    </a:lnTo>
                    <a:lnTo>
                      <a:pt x="144780" y="20148024"/>
                    </a:lnTo>
                    <a:lnTo>
                      <a:pt x="144780" y="20003244"/>
                    </a:lnTo>
                    <a:close/>
                    <a:moveTo>
                      <a:pt x="22105838" y="0"/>
                    </a:moveTo>
                    <a:lnTo>
                      <a:pt x="22250619" y="0"/>
                    </a:lnTo>
                    <a:lnTo>
                      <a:pt x="22250619" y="144780"/>
                    </a:lnTo>
                    <a:lnTo>
                      <a:pt x="22105838" y="144780"/>
                    </a:lnTo>
                    <a:lnTo>
                      <a:pt x="2210583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2105838" y="0"/>
                    </a:lnTo>
                    <a:lnTo>
                      <a:pt x="2210583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507" name="Google Shape;507;p23"/>
            <p:cNvSpPr txBox="1"/>
            <p:nvPr/>
          </p:nvSpPr>
          <p:spPr>
            <a:xfrm>
              <a:off x="1313751" y="2116187"/>
              <a:ext cx="7420499" cy="31663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24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이수진</a:t>
              </a:r>
              <a:endParaRPr sz="14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 txBox="1"/>
            <p:nvPr/>
          </p:nvSpPr>
          <p:spPr>
            <a:xfrm>
              <a:off x="1095236" y="5570587"/>
              <a:ext cx="7420499" cy="1436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“딥 페이크”에 대한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네이버 블로그의 인식 분석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9" name="Google Shape;5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7170" y="1018774"/>
            <a:ext cx="6144308" cy="819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A7B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4"/>
          <p:cNvSpPr txBox="1"/>
          <p:nvPr/>
        </p:nvSpPr>
        <p:spPr>
          <a:xfrm>
            <a:off x="2527080" y="2517066"/>
            <a:ext cx="13233840" cy="989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크롤링</a:t>
            </a:r>
            <a:endParaRPr sz="6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2527080" y="3942484"/>
            <a:ext cx="13233840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구글에서 “AI 딥페이크”라는 키워드로 네이버 블로그만 검색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24"/>
          <p:cNvGrpSpPr/>
          <p:nvPr/>
        </p:nvGrpSpPr>
        <p:grpSpPr>
          <a:xfrm>
            <a:off x="8833996" y="6183505"/>
            <a:ext cx="914400" cy="1060704"/>
            <a:chOff x="6702552" y="5143500"/>
            <a:chExt cx="914400" cy="1060704"/>
          </a:xfrm>
        </p:grpSpPr>
        <p:sp>
          <p:nvSpPr>
            <p:cNvPr id="518" name="Google Shape;518;p24"/>
            <p:cNvSpPr/>
            <p:nvPr/>
          </p:nvSpPr>
          <p:spPr>
            <a:xfrm rot="5400000">
              <a:off x="6629400" y="5216652"/>
              <a:ext cx="1060704" cy="9144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 rot="5400000">
              <a:off x="6729668" y="5348031"/>
              <a:ext cx="755904" cy="65164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24"/>
          <p:cNvGrpSpPr/>
          <p:nvPr/>
        </p:nvGrpSpPr>
        <p:grpSpPr>
          <a:xfrm>
            <a:off x="1371600" y="5219700"/>
            <a:ext cx="6028668" cy="2895600"/>
            <a:chOff x="1371600" y="5219700"/>
            <a:chExt cx="6028668" cy="2895600"/>
          </a:xfrm>
        </p:grpSpPr>
        <p:sp>
          <p:nvSpPr>
            <p:cNvPr id="521" name="Google Shape;521;p24"/>
            <p:cNvSpPr/>
            <p:nvPr/>
          </p:nvSpPr>
          <p:spPr>
            <a:xfrm>
              <a:off x="1371600" y="5219700"/>
              <a:ext cx="6028668" cy="2895600"/>
            </a:xfrm>
            <a:prstGeom prst="rect">
              <a:avLst/>
            </a:prstGeom>
            <a:solidFill>
              <a:schemeClr val="lt1"/>
            </a:solidFill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2" name="Google Shape;522;p24"/>
            <p:cNvGrpSpPr/>
            <p:nvPr/>
          </p:nvGrpSpPr>
          <p:grpSpPr>
            <a:xfrm>
              <a:off x="1603247" y="5554404"/>
              <a:ext cx="5565374" cy="2226193"/>
              <a:chOff x="933676" y="4562976"/>
              <a:chExt cx="5565374" cy="2226193"/>
            </a:xfrm>
          </p:grpSpPr>
          <p:sp>
            <p:nvSpPr>
              <p:cNvPr id="523" name="Google Shape;523;p24"/>
              <p:cNvSpPr txBox="1"/>
              <p:nvPr/>
            </p:nvSpPr>
            <p:spPr>
              <a:xfrm>
                <a:off x="933676" y="4562976"/>
                <a:ext cx="5565374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구글</a:t>
                </a:r>
                <a:endParaRPr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키워드 검색:</a:t>
                </a:r>
                <a:endParaRPr/>
              </a:p>
            </p:txBody>
          </p:sp>
          <p:sp>
            <p:nvSpPr>
              <p:cNvPr id="524" name="Google Shape;524;p24"/>
              <p:cNvSpPr txBox="1"/>
              <p:nvPr/>
            </p:nvSpPr>
            <p:spPr>
              <a:xfrm>
                <a:off x="933676" y="5711951"/>
                <a:ext cx="5565374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“ site:blog.naver.com </a:t>
                </a:r>
                <a:endParaRPr/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AI 딥 페이크 “</a:t>
                </a:r>
                <a:endParaRPr/>
              </a:p>
            </p:txBody>
          </p:sp>
        </p:grpSp>
      </p:grpSp>
      <p:grpSp>
        <p:nvGrpSpPr>
          <p:cNvPr id="525" name="Google Shape;525;p24"/>
          <p:cNvGrpSpPr/>
          <p:nvPr/>
        </p:nvGrpSpPr>
        <p:grpSpPr>
          <a:xfrm>
            <a:off x="10967596" y="5219700"/>
            <a:ext cx="6028668" cy="2895600"/>
            <a:chOff x="10967596" y="5219700"/>
            <a:chExt cx="6028668" cy="2895600"/>
          </a:xfrm>
        </p:grpSpPr>
        <p:sp>
          <p:nvSpPr>
            <p:cNvPr id="526" name="Google Shape;526;p24"/>
            <p:cNvSpPr/>
            <p:nvPr/>
          </p:nvSpPr>
          <p:spPr>
            <a:xfrm>
              <a:off x="10967596" y="5219700"/>
              <a:ext cx="6028668" cy="2895600"/>
            </a:xfrm>
            <a:prstGeom prst="rect">
              <a:avLst/>
            </a:prstGeom>
            <a:solidFill>
              <a:schemeClr val="lt1"/>
            </a:solidFill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 txBox="1"/>
            <p:nvPr/>
          </p:nvSpPr>
          <p:spPr>
            <a:xfrm>
              <a:off x="11199243" y="5829300"/>
              <a:ext cx="556537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구글 내에서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2005년 이후 10년 간격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 txBox="1"/>
            <p:nvPr/>
          </p:nvSpPr>
          <p:spPr>
            <a:xfrm>
              <a:off x="11199243" y="6942397"/>
              <a:ext cx="5565374" cy="538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Naver blog만 검색</a:t>
              </a:r>
              <a:endParaRPr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</p:sp>
      <p:grpSp>
        <p:nvGrpSpPr>
          <p:cNvPr id="534" name="Google Shape;534;p25"/>
          <p:cNvGrpSpPr/>
          <p:nvPr/>
        </p:nvGrpSpPr>
        <p:grpSpPr>
          <a:xfrm>
            <a:off x="2925353" y="1372000"/>
            <a:ext cx="12437295" cy="7542999"/>
            <a:chOff x="0" y="0"/>
            <a:chExt cx="38391892" cy="23284004"/>
          </a:xfrm>
        </p:grpSpPr>
        <p:sp>
          <p:nvSpPr>
            <p:cNvPr id="535" name="Google Shape;535;p25"/>
            <p:cNvSpPr/>
            <p:nvPr/>
          </p:nvSpPr>
          <p:spPr>
            <a:xfrm>
              <a:off x="72390" y="72390"/>
              <a:ext cx="38247113" cy="23139223"/>
            </a:xfrm>
            <a:custGeom>
              <a:rect b="b" l="l" r="r" t="t"/>
              <a:pathLst>
                <a:path extrusionOk="0" h="23139223" w="38247113">
                  <a:moveTo>
                    <a:pt x="0" y="0"/>
                  </a:moveTo>
                  <a:lnTo>
                    <a:pt x="38247113" y="0"/>
                  </a:lnTo>
                  <a:lnTo>
                    <a:pt x="38247113" y="23139223"/>
                  </a:lnTo>
                  <a:lnTo>
                    <a:pt x="0" y="23139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6" name="Google Shape;536;p25"/>
            <p:cNvSpPr/>
            <p:nvPr/>
          </p:nvSpPr>
          <p:spPr>
            <a:xfrm>
              <a:off x="0" y="0"/>
              <a:ext cx="38391892" cy="23284004"/>
            </a:xfrm>
            <a:custGeom>
              <a:rect b="b" l="l" r="r" t="t"/>
              <a:pathLst>
                <a:path extrusionOk="0" h="23284004" w="38391892">
                  <a:moveTo>
                    <a:pt x="38247114" y="23139223"/>
                  </a:moveTo>
                  <a:lnTo>
                    <a:pt x="38391892" y="23139223"/>
                  </a:lnTo>
                  <a:lnTo>
                    <a:pt x="38391892" y="23284004"/>
                  </a:lnTo>
                  <a:lnTo>
                    <a:pt x="38247110" y="23284004"/>
                  </a:lnTo>
                  <a:lnTo>
                    <a:pt x="38247110" y="231392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139223"/>
                  </a:lnTo>
                  <a:lnTo>
                    <a:pt x="0" y="23139223"/>
                  </a:lnTo>
                  <a:lnTo>
                    <a:pt x="0" y="144780"/>
                  </a:lnTo>
                  <a:close/>
                  <a:moveTo>
                    <a:pt x="0" y="23139223"/>
                  </a:moveTo>
                  <a:lnTo>
                    <a:pt x="144780" y="23139223"/>
                  </a:lnTo>
                  <a:lnTo>
                    <a:pt x="144780" y="23284004"/>
                  </a:lnTo>
                  <a:lnTo>
                    <a:pt x="0" y="23284004"/>
                  </a:lnTo>
                  <a:lnTo>
                    <a:pt x="0" y="23139223"/>
                  </a:lnTo>
                  <a:close/>
                  <a:moveTo>
                    <a:pt x="38247114" y="144780"/>
                  </a:moveTo>
                  <a:lnTo>
                    <a:pt x="38391892" y="144780"/>
                  </a:lnTo>
                  <a:lnTo>
                    <a:pt x="38391892" y="23139223"/>
                  </a:lnTo>
                  <a:lnTo>
                    <a:pt x="38247110" y="23139223"/>
                  </a:lnTo>
                  <a:lnTo>
                    <a:pt x="38247110" y="144780"/>
                  </a:lnTo>
                  <a:close/>
                  <a:moveTo>
                    <a:pt x="144780" y="23139223"/>
                  </a:moveTo>
                  <a:lnTo>
                    <a:pt x="38247114" y="23139223"/>
                  </a:lnTo>
                  <a:lnTo>
                    <a:pt x="38247114" y="23284004"/>
                  </a:lnTo>
                  <a:lnTo>
                    <a:pt x="144780" y="23284004"/>
                  </a:lnTo>
                  <a:lnTo>
                    <a:pt x="144780" y="23139223"/>
                  </a:lnTo>
                  <a:close/>
                  <a:moveTo>
                    <a:pt x="38247114" y="0"/>
                  </a:moveTo>
                  <a:lnTo>
                    <a:pt x="38391892" y="0"/>
                  </a:lnTo>
                  <a:lnTo>
                    <a:pt x="38391892" y="144780"/>
                  </a:lnTo>
                  <a:lnTo>
                    <a:pt x="38247110" y="144780"/>
                  </a:lnTo>
                  <a:lnTo>
                    <a:pt x="382471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247114" y="0"/>
                  </a:lnTo>
                  <a:lnTo>
                    <a:pt x="3824711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537" name="Google Shape;537;p25"/>
          <p:cNvSpPr txBox="1"/>
          <p:nvPr/>
        </p:nvSpPr>
        <p:spPr>
          <a:xfrm>
            <a:off x="3908096" y="4156049"/>
            <a:ext cx="10471808" cy="1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2005년 이전,</a:t>
            </a:r>
            <a:endParaRPr/>
          </a:p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딥 페이크라는 개념은 전무</a:t>
            </a:r>
            <a:endParaRPr sz="6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5"/>
          <p:cNvSpPr txBox="1"/>
          <p:nvPr/>
        </p:nvSpPr>
        <p:spPr>
          <a:xfrm>
            <a:off x="3908096" y="6155718"/>
            <a:ext cx="10471808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(count == 0)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"/>
          <p:cNvSpPr/>
          <p:nvPr/>
        </p:nvSpPr>
        <p:spPr>
          <a:xfrm>
            <a:off x="10150004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26"/>
          <p:cNvSpPr/>
          <p:nvPr/>
        </p:nvSpPr>
        <p:spPr>
          <a:xfrm>
            <a:off x="0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5" name="Google Shape;545;p26"/>
          <p:cNvGrpSpPr/>
          <p:nvPr/>
        </p:nvGrpSpPr>
        <p:grpSpPr>
          <a:xfrm>
            <a:off x="2925353" y="1372000"/>
            <a:ext cx="12437295" cy="7542999"/>
            <a:chOff x="1929292" y="1372000"/>
            <a:chExt cx="12437295" cy="7542999"/>
          </a:xfrm>
        </p:grpSpPr>
        <p:grpSp>
          <p:nvGrpSpPr>
            <p:cNvPr id="546" name="Google Shape;546;p26"/>
            <p:cNvGrpSpPr/>
            <p:nvPr/>
          </p:nvGrpSpPr>
          <p:grpSpPr>
            <a:xfrm>
              <a:off x="1929292" y="1372000"/>
              <a:ext cx="12437295" cy="7542999"/>
              <a:chOff x="0" y="0"/>
              <a:chExt cx="38391892" cy="23284004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rect b="b" l="l" r="r" t="t"/>
                <a:pathLst>
                  <a:path extrusionOk="0" h="23139223" w="3824711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48" name="Google Shape;548;p26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rect b="b" l="l" r="r" t="t"/>
                <a:pathLst>
                  <a:path extrusionOk="0" h="23284004" w="38391892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549" name="Google Shape;549;p26"/>
            <p:cNvSpPr txBox="1"/>
            <p:nvPr/>
          </p:nvSpPr>
          <p:spPr>
            <a:xfrm>
              <a:off x="2912035" y="4156049"/>
              <a:ext cx="10471808" cy="19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2015년 이전,</a:t>
              </a:r>
              <a:endParaRPr/>
            </a:p>
            <a:p>
              <a:pPr indent="0" lvl="0" marL="0" marR="0" rtl="0" algn="ctr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아직까진 미지의 신기술</a:t>
              </a:r>
              <a:endParaRPr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6"/>
            <p:cNvSpPr txBox="1"/>
            <p:nvPr/>
          </p:nvSpPr>
          <p:spPr>
            <a:xfrm>
              <a:off x="2912035" y="6155718"/>
              <a:ext cx="10471808" cy="540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(뉴스 기사에서도 간간히 소개하는 정도)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</p:sp>
      <p:pic>
        <p:nvPicPr>
          <p:cNvPr id="556" name="Google Shape;5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4991" y="0"/>
            <a:ext cx="12198018" cy="1028700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"/>
          <p:cNvSpPr/>
          <p:nvPr/>
        </p:nvSpPr>
        <p:spPr>
          <a:xfrm>
            <a:off x="10150004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p28"/>
          <p:cNvSpPr/>
          <p:nvPr/>
        </p:nvSpPr>
        <p:spPr>
          <a:xfrm>
            <a:off x="0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3" name="Google Shape;563;p28"/>
          <p:cNvGrpSpPr/>
          <p:nvPr/>
        </p:nvGrpSpPr>
        <p:grpSpPr>
          <a:xfrm>
            <a:off x="2925353" y="1372000"/>
            <a:ext cx="12437295" cy="7542999"/>
            <a:chOff x="1929292" y="1372000"/>
            <a:chExt cx="12437295" cy="7542999"/>
          </a:xfrm>
        </p:grpSpPr>
        <p:grpSp>
          <p:nvGrpSpPr>
            <p:cNvPr id="564" name="Google Shape;564;p28"/>
            <p:cNvGrpSpPr/>
            <p:nvPr/>
          </p:nvGrpSpPr>
          <p:grpSpPr>
            <a:xfrm>
              <a:off x="1929292" y="1372000"/>
              <a:ext cx="12437295" cy="7542999"/>
              <a:chOff x="0" y="0"/>
              <a:chExt cx="38391892" cy="23284004"/>
            </a:xfrm>
          </p:grpSpPr>
          <p:sp>
            <p:nvSpPr>
              <p:cNvPr id="565" name="Google Shape;565;p28"/>
              <p:cNvSpPr/>
              <p:nvPr/>
            </p:nvSpPr>
            <p:spPr>
              <a:xfrm>
                <a:off x="72390" y="72390"/>
                <a:ext cx="38247113" cy="23139223"/>
              </a:xfrm>
              <a:custGeom>
                <a:rect b="b" l="l" r="r" t="t"/>
                <a:pathLst>
                  <a:path extrusionOk="0" h="23139223" w="38247113">
                    <a:moveTo>
                      <a:pt x="0" y="0"/>
                    </a:moveTo>
                    <a:lnTo>
                      <a:pt x="38247113" y="0"/>
                    </a:lnTo>
                    <a:lnTo>
                      <a:pt x="38247113" y="23139223"/>
                    </a:lnTo>
                    <a:lnTo>
                      <a:pt x="0" y="23139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6" name="Google Shape;566;p28"/>
              <p:cNvSpPr/>
              <p:nvPr/>
            </p:nvSpPr>
            <p:spPr>
              <a:xfrm>
                <a:off x="0" y="0"/>
                <a:ext cx="38391892" cy="23284004"/>
              </a:xfrm>
              <a:custGeom>
                <a:rect b="b" l="l" r="r" t="t"/>
                <a:pathLst>
                  <a:path extrusionOk="0" h="23284004" w="38391892">
                    <a:moveTo>
                      <a:pt x="38247114" y="23139223"/>
                    </a:moveTo>
                    <a:lnTo>
                      <a:pt x="38391892" y="23139223"/>
                    </a:lnTo>
                    <a:lnTo>
                      <a:pt x="38391892" y="23284004"/>
                    </a:lnTo>
                    <a:lnTo>
                      <a:pt x="38247110" y="23284004"/>
                    </a:lnTo>
                    <a:lnTo>
                      <a:pt x="38247110" y="23139223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3139223"/>
                    </a:lnTo>
                    <a:lnTo>
                      <a:pt x="0" y="23139223"/>
                    </a:lnTo>
                    <a:lnTo>
                      <a:pt x="0" y="144780"/>
                    </a:lnTo>
                    <a:close/>
                    <a:moveTo>
                      <a:pt x="0" y="23139223"/>
                    </a:moveTo>
                    <a:lnTo>
                      <a:pt x="144780" y="23139223"/>
                    </a:lnTo>
                    <a:lnTo>
                      <a:pt x="144780" y="23284004"/>
                    </a:lnTo>
                    <a:lnTo>
                      <a:pt x="0" y="23284004"/>
                    </a:lnTo>
                    <a:lnTo>
                      <a:pt x="0" y="23139223"/>
                    </a:lnTo>
                    <a:close/>
                    <a:moveTo>
                      <a:pt x="38247114" y="144780"/>
                    </a:moveTo>
                    <a:lnTo>
                      <a:pt x="38391892" y="144780"/>
                    </a:lnTo>
                    <a:lnTo>
                      <a:pt x="38391892" y="23139223"/>
                    </a:lnTo>
                    <a:lnTo>
                      <a:pt x="38247110" y="23139223"/>
                    </a:lnTo>
                    <a:lnTo>
                      <a:pt x="38247110" y="144780"/>
                    </a:lnTo>
                    <a:close/>
                    <a:moveTo>
                      <a:pt x="144780" y="23139223"/>
                    </a:moveTo>
                    <a:lnTo>
                      <a:pt x="38247114" y="23139223"/>
                    </a:lnTo>
                    <a:lnTo>
                      <a:pt x="38247114" y="23284004"/>
                    </a:lnTo>
                    <a:lnTo>
                      <a:pt x="144780" y="23284004"/>
                    </a:lnTo>
                    <a:lnTo>
                      <a:pt x="144780" y="23139223"/>
                    </a:lnTo>
                    <a:close/>
                    <a:moveTo>
                      <a:pt x="38247114" y="0"/>
                    </a:moveTo>
                    <a:lnTo>
                      <a:pt x="38391892" y="0"/>
                    </a:lnTo>
                    <a:lnTo>
                      <a:pt x="38391892" y="144780"/>
                    </a:lnTo>
                    <a:lnTo>
                      <a:pt x="38247110" y="144780"/>
                    </a:lnTo>
                    <a:lnTo>
                      <a:pt x="3824711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8247114" y="0"/>
                    </a:lnTo>
                    <a:lnTo>
                      <a:pt x="38247114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567" name="Google Shape;567;p28"/>
            <p:cNvSpPr txBox="1"/>
            <p:nvPr/>
          </p:nvSpPr>
          <p:spPr>
            <a:xfrm>
              <a:off x="2912035" y="4156049"/>
              <a:ext cx="10471808" cy="19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2023년 이전,</a:t>
              </a:r>
              <a:endParaRPr/>
            </a:p>
            <a:p>
              <a:pPr indent="0" lvl="0" marL="0" marR="0" rtl="0" algn="ctr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부정적인 키워드 대다수</a:t>
              </a:r>
              <a:endParaRPr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 txBox="1"/>
            <p:nvPr/>
          </p:nvSpPr>
          <p:spPr>
            <a:xfrm>
              <a:off x="2912035" y="6155718"/>
              <a:ext cx="10471808" cy="540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(딥 페이크에 대한 대중들의 불안감 방증)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/>
          <p:nvPr/>
        </p:nvSpPr>
        <p:spPr>
          <a:xfrm>
            <a:off x="10150004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4" name="Google Shape;574;p29"/>
          <p:cNvSpPr/>
          <p:nvPr/>
        </p:nvSpPr>
        <p:spPr>
          <a:xfrm>
            <a:off x="0" y="-164922"/>
            <a:ext cx="10451922" cy="10451922"/>
          </a:xfrm>
          <a:custGeom>
            <a:rect b="b" l="l" r="r" t="t"/>
            <a:pathLst>
              <a:path extrusionOk="0" h="13935896" w="13935896">
                <a:moveTo>
                  <a:pt x="0" y="0"/>
                </a:moveTo>
                <a:lnTo>
                  <a:pt x="13935896" y="0"/>
                </a:lnTo>
                <a:lnTo>
                  <a:pt x="13935896" y="13935896"/>
                </a:lnTo>
                <a:lnTo>
                  <a:pt x="0" y="13935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75" name="Google Shape;5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352" y="-206852"/>
            <a:ext cx="12443296" cy="10493852"/>
          </a:xfrm>
          <a:prstGeom prst="rect">
            <a:avLst/>
          </a:prstGeom>
          <a:noFill/>
          <a:ln cap="flat" cmpd="sng" w="69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76" name="Google Shape;576;p29"/>
          <p:cNvSpPr/>
          <p:nvPr/>
        </p:nvSpPr>
        <p:spPr>
          <a:xfrm>
            <a:off x="12473161" y="3086100"/>
            <a:ext cx="1090439" cy="1905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9"/>
          <p:cNvSpPr/>
          <p:nvPr/>
        </p:nvSpPr>
        <p:spPr>
          <a:xfrm rot="5400000">
            <a:off x="11684880" y="5169780"/>
            <a:ext cx="1090439" cy="1905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9"/>
          <p:cNvSpPr/>
          <p:nvPr/>
        </p:nvSpPr>
        <p:spPr>
          <a:xfrm rot="5400000">
            <a:off x="7559705" y="3336720"/>
            <a:ext cx="586313" cy="107532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9"/>
          <p:cNvSpPr/>
          <p:nvPr/>
        </p:nvSpPr>
        <p:spPr>
          <a:xfrm rot="5400000">
            <a:off x="6415586" y="5384953"/>
            <a:ext cx="1676399" cy="88869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9"/>
          <p:cNvSpPr/>
          <p:nvPr/>
        </p:nvSpPr>
        <p:spPr>
          <a:xfrm rot="5400000">
            <a:off x="9075182" y="5798758"/>
            <a:ext cx="586313" cy="107532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9"/>
          <p:cNvSpPr/>
          <p:nvPr/>
        </p:nvSpPr>
        <p:spPr>
          <a:xfrm rot="5400000">
            <a:off x="9333805" y="3146395"/>
            <a:ext cx="586313" cy="107532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폰트, 그래픽, 도표이(가) 표시된 사진&#10;&#10;자동 생성된 설명" id="105" name="Google Shape;10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636498"/>
            <a:ext cx="13030200" cy="9014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>
            <p:ph type="title"/>
          </p:nvPr>
        </p:nvSpPr>
        <p:spPr>
          <a:xfrm>
            <a:off x="5029200" y="41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ko-KR" sz="6000"/>
              <a:t>AI 논문 관련 키워드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0"/>
          <p:cNvSpPr txBox="1"/>
          <p:nvPr/>
        </p:nvSpPr>
        <p:spPr>
          <a:xfrm>
            <a:off x="3908096" y="4156049"/>
            <a:ext cx="10471808" cy="1976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딥 페이크 기술은</a:t>
            </a:r>
            <a:endParaRPr sz="69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특히나 공인에게 더욱 </a:t>
            </a:r>
            <a:r>
              <a:rPr b="1" lang="ko-KR" sz="6999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위험</a:t>
            </a:r>
            <a:endParaRPr b="1" sz="6999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704" y="-190500"/>
            <a:ext cx="18329704" cy="1208666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1"/>
          <p:cNvSpPr/>
          <p:nvPr/>
        </p:nvSpPr>
        <p:spPr>
          <a:xfrm>
            <a:off x="342900" y="2437023"/>
            <a:ext cx="11925300" cy="6831622"/>
          </a:xfrm>
          <a:prstGeom prst="rect">
            <a:avLst/>
          </a:prstGeom>
          <a:solidFill>
            <a:schemeClr val="dk1">
              <a:alpha val="5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317500" y="3151115"/>
            <a:ext cx="771652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비즈니스 아이디어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838200" y="4381500"/>
            <a:ext cx="10972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딥페이크 기술로 연예인들은 자신의 얼굴을 입력하고 그 입력된 얼굴의 코드를 암호화 시켜서 인터넷 스캐닝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838200" y="6559725"/>
            <a:ext cx="10972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자신의 얼굴이 저작권 없이 영상에 유포되고 있다면 해당 영상을 삭제할 수 있도록 자동화된 메시지를 각 플랫폼에 전달하는 것.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639" y="1487715"/>
            <a:ext cx="11755431" cy="7981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/>
          <p:cNvSpPr txBox="1"/>
          <p:nvPr/>
        </p:nvSpPr>
        <p:spPr>
          <a:xfrm>
            <a:off x="979940" y="653081"/>
            <a:ext cx="8163494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2005년 음악 AI &amp; 인공지능 검색</a:t>
            </a:r>
            <a:endParaRPr b="1"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1633020" y="1306160"/>
            <a:ext cx="10122732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 단순 오디오, 스피커 관련 기술 내용들 가득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/>
          <p:cNvSpPr txBox="1"/>
          <p:nvPr/>
        </p:nvSpPr>
        <p:spPr>
          <a:xfrm>
            <a:off x="979940" y="653081"/>
            <a:ext cx="3265398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2010년 음악 AI</a:t>
            </a:r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179" y="1306159"/>
            <a:ext cx="11428891" cy="821835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3"/>
          <p:cNvSpPr txBox="1"/>
          <p:nvPr/>
        </p:nvSpPr>
        <p:spPr>
          <a:xfrm>
            <a:off x="1633020" y="1306160"/>
            <a:ext cx="14367749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표본 부족, 기타 다양한 잡다한 게시물들 포함, 큰 의미 있는 게시글 없음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484" y="1773112"/>
            <a:ext cx="11133046" cy="818830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4"/>
          <p:cNvSpPr txBox="1"/>
          <p:nvPr/>
        </p:nvSpPr>
        <p:spPr>
          <a:xfrm>
            <a:off x="979940" y="653081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2015년 음악 AI</a:t>
            </a:r>
            <a:endParaRPr/>
          </a:p>
        </p:txBody>
      </p:sp>
      <p:sp>
        <p:nvSpPr>
          <p:cNvPr id="619" name="Google Shape;619;p34"/>
          <p:cNvSpPr txBox="1"/>
          <p:nvPr/>
        </p:nvSpPr>
        <p:spPr>
          <a:xfrm>
            <a:off x="1633020" y="1306813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 지능에 관련된 융합 가능성 이야기가 조금씩 나오기 시작, 미래의 기술 설명으로 강조..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179" y="1306159"/>
            <a:ext cx="11428891" cy="84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5"/>
          <p:cNvSpPr txBox="1"/>
          <p:nvPr/>
        </p:nvSpPr>
        <p:spPr>
          <a:xfrm>
            <a:off x="979940" y="653081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음악 AI</a:t>
            </a:r>
            <a:endParaRPr/>
          </a:p>
        </p:txBody>
      </p:sp>
      <p:sp>
        <p:nvSpPr>
          <p:cNvPr id="627" name="Google Shape;627;p35"/>
          <p:cNvSpPr txBox="1"/>
          <p:nvPr/>
        </p:nvSpPr>
        <p:spPr>
          <a:xfrm>
            <a:off x="1633020" y="1306812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이후 작곡 부분에서의 응용 가능성 및 예시 소프트웨어 (일본산 소프트웨어)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화음 등 음악 이론, 멜로디에 대한 적용 가능 기반 기술 제시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/>
          <p:nvPr/>
        </p:nvSpPr>
        <p:spPr>
          <a:xfrm>
            <a:off x="979940" y="653732"/>
            <a:ext cx="4898096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2023년 음악 AI</a:t>
            </a:r>
            <a:endParaRPr/>
          </a:p>
        </p:txBody>
      </p:sp>
      <p:pic>
        <p:nvPicPr>
          <p:cNvPr id="634" name="Google Shape;6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686" y="2227652"/>
            <a:ext cx="13887083" cy="72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6"/>
          <p:cNvSpPr txBox="1"/>
          <p:nvPr/>
        </p:nvSpPr>
        <p:spPr>
          <a:xfrm>
            <a:off x="1633020" y="1307463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대중의 관심도가 높아지고, 각종 모델(논문)에 대한 평가, 기술 관심이 높음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각종 모델에 대한 평가, 품질 평가의 내용들이 제법 있음.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7"/>
          <p:cNvSpPr txBox="1"/>
          <p:nvPr/>
        </p:nvSpPr>
        <p:spPr>
          <a:xfrm>
            <a:off x="1959559" y="4245017"/>
            <a:ext cx="14367749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생산형 알고리즘 개발에 대한 개인 블로그 여론 관심은 높은 상황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그러나 전문적인 내용들에 대한 내용이 많지 아니함.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8"/>
          <p:cNvSpPr txBox="1"/>
          <p:nvPr/>
        </p:nvSpPr>
        <p:spPr>
          <a:xfrm>
            <a:off x="2612639" y="3591938"/>
            <a:ext cx="14367749" cy="45473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키워드가 제각각이고, 정보의 유동성이 높은 것으로 보아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인공지능 융합 분야가 아직 규제상으로는 우왕좌왕하는 경향이 있음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정확한 키워드가 없으며, → 법적으로의 문제도 제법 말이 많음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기술의 틀을 정확히 잡을 수 없는 상황임을 알 수 있음.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/>
          <p:nvPr/>
        </p:nvSpPr>
        <p:spPr>
          <a:xfrm>
            <a:off x="653400" y="979619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과정 고찰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1. 구성 과정</a:t>
            </a:r>
            <a:endParaRPr b="1"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417" y="924106"/>
            <a:ext cx="8515504" cy="854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5221508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ko-KR"/>
              <a:t>AI 문서 관련 키워드</a:t>
            </a:r>
            <a:endParaRPr/>
          </a:p>
        </p:txBody>
      </p:sp>
      <p:pic>
        <p:nvPicPr>
          <p:cNvPr descr="텍스트, 폰트, 그래픽, 디자인이(가) 표시된 사진&#10;&#10;자동 생성된 설명" id="112" name="Google Shape;11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181100"/>
            <a:ext cx="13186216" cy="91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5338" y="1772458"/>
            <a:ext cx="9821663" cy="704411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0"/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과정 고찰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2. 구성 과정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/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과정 고찰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3. 구성 과정</a:t>
            </a:r>
            <a:endParaRPr/>
          </a:p>
        </p:txBody>
      </p:sp>
      <p:pic>
        <p:nvPicPr>
          <p:cNvPr id="668" name="Google Shape;6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798" y="1407384"/>
            <a:ext cx="9796193" cy="77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2"/>
          <p:cNvSpPr txBox="1"/>
          <p:nvPr/>
        </p:nvSpPr>
        <p:spPr>
          <a:xfrm>
            <a:off x="653400" y="980272"/>
            <a:ext cx="3265398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과정 고찰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4. 구성 과정</a:t>
            </a:r>
            <a:endParaRPr/>
          </a:p>
        </p:txBody>
      </p:sp>
      <p:pic>
        <p:nvPicPr>
          <p:cNvPr id="675" name="Google Shape;6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798" y="979619"/>
            <a:ext cx="11564079" cy="826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3"/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0차 </a:t>
            </a:r>
            <a:r>
              <a:rPr b="1" i="1" lang="ko-KR" sz="3265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장벽 → 해결까지 걸린 시간 (1시간)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→ Requests로 가져올 수 없는 사이트 대다수 존재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979940" y="7182568"/>
            <a:ext cx="2938858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브라우저</a:t>
            </a:r>
            <a:endParaRPr/>
          </a:p>
        </p:txBody>
      </p:sp>
      <p:pic>
        <p:nvPicPr>
          <p:cNvPr id="683" name="Google Shape;6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020" y="3591937"/>
            <a:ext cx="15189976" cy="24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3"/>
          <p:cNvSpPr txBox="1"/>
          <p:nvPr/>
        </p:nvSpPr>
        <p:spPr>
          <a:xfrm>
            <a:off x="979941" y="2296226"/>
            <a:ext cx="6722799" cy="642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→ 동적 사이트는 생각보다 많았다.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 </a:t>
            </a:r>
            <a:r>
              <a:rPr b="1" i="1" lang="ko-KR" sz="3265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장벽 → 해결까지 걸린 시간 (1시간)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→ 셀레니움에서의 사이트 레이아웃과 일반 브라우저에서의 레이아웃이 다른 문제 발생</a:t>
            </a:r>
            <a:endParaRPr/>
          </a:p>
        </p:txBody>
      </p:sp>
      <p:pic>
        <p:nvPicPr>
          <p:cNvPr id="691" name="Google Shape;6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3815" y="3265398"/>
            <a:ext cx="9796193" cy="34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480" y="3940029"/>
            <a:ext cx="6414547" cy="193768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4"/>
          <p:cNvSpPr txBox="1"/>
          <p:nvPr/>
        </p:nvSpPr>
        <p:spPr>
          <a:xfrm>
            <a:off x="979940" y="5877717"/>
            <a:ext cx="2938858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브라우저</a:t>
            </a:r>
            <a:endParaRPr/>
          </a:p>
        </p:txBody>
      </p:sp>
      <p:sp>
        <p:nvSpPr>
          <p:cNvPr id="694" name="Google Shape;694;p44"/>
          <p:cNvSpPr txBox="1"/>
          <p:nvPr/>
        </p:nvSpPr>
        <p:spPr>
          <a:xfrm>
            <a:off x="8490354" y="6858642"/>
            <a:ext cx="424501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셀레니움 브라우저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 txBox="1"/>
          <p:nvPr/>
        </p:nvSpPr>
        <p:spPr>
          <a:xfrm>
            <a:off x="979940" y="654387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2차 </a:t>
            </a:r>
            <a:r>
              <a:rPr b="1" i="1" lang="ko-KR" sz="3265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장벽 → 해결까지 걸린 시간 (2시간)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→ 링크 형태가 단순 사이트 링크가 아닌 인코딩된 링크였다.</a:t>
            </a:r>
            <a:endParaRPr/>
          </a:p>
        </p:txBody>
      </p:sp>
      <p:pic>
        <p:nvPicPr>
          <p:cNvPr id="701" name="Google Shape;7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00" y="5551177"/>
            <a:ext cx="16690753" cy="1571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5"/>
          <p:cNvSpPr txBox="1"/>
          <p:nvPr/>
        </p:nvSpPr>
        <p:spPr>
          <a:xfrm>
            <a:off x="979940" y="2285779"/>
            <a:ext cx="16653527" cy="14170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https://www.whitmem.kr/read/1234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https://www.whitmem.kr/read/?1?2?3?+4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"/>
          <p:cNvSpPr txBox="1"/>
          <p:nvPr/>
        </p:nvSpPr>
        <p:spPr>
          <a:xfrm>
            <a:off x="979940" y="654386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원인 해결</a:t>
            </a:r>
            <a:endParaRPr/>
          </a:p>
        </p:txBody>
      </p:sp>
      <p:pic>
        <p:nvPicPr>
          <p:cNvPr id="709" name="Google Shape;7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2211" y="3926314"/>
            <a:ext cx="8743428" cy="248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7"/>
          <p:cNvSpPr txBox="1"/>
          <p:nvPr/>
        </p:nvSpPr>
        <p:spPr>
          <a:xfrm>
            <a:off x="990600" y="20193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3차 </a:t>
            </a:r>
            <a:r>
              <a:rPr b="1" i="1" lang="ko-KR" sz="3265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장벽 → 해결까지 걸린 시간 (1시간)</a:t>
            </a:r>
            <a:endParaRPr/>
          </a:p>
        </p:txBody>
      </p:sp>
      <p:pic>
        <p:nvPicPr>
          <p:cNvPr id="716" name="Google Shape;7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4170326"/>
            <a:ext cx="11560124" cy="17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7"/>
          <p:cNvSpPr txBox="1"/>
          <p:nvPr/>
        </p:nvSpPr>
        <p:spPr>
          <a:xfrm>
            <a:off x="2654300" y="59817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SSL TLS 버전 호환 불가 페이지 접속 불가 현상</a:t>
            </a:r>
            <a:endParaRPr sz="32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"/>
          <p:cNvSpPr txBox="1"/>
          <p:nvPr/>
        </p:nvSpPr>
        <p:spPr>
          <a:xfrm>
            <a:off x="990600" y="20193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4차 </a:t>
            </a:r>
            <a:r>
              <a:rPr b="1" i="1" lang="ko-KR" sz="3265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장벽 → 해결까지 걸린 시간 (1시간)</a:t>
            </a:r>
            <a:endParaRPr/>
          </a:p>
        </p:txBody>
      </p:sp>
      <p:pic>
        <p:nvPicPr>
          <p:cNvPr id="724" name="Google Shape;7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4392533"/>
            <a:ext cx="13445032" cy="15019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8"/>
          <p:cNvSpPr txBox="1"/>
          <p:nvPr/>
        </p:nvSpPr>
        <p:spPr>
          <a:xfrm>
            <a:off x="2654300" y="5981700"/>
            <a:ext cx="16653527" cy="7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50" spcFirstLastPara="1" rIns="163250" wrap="square" tIns="81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라이브러리버전에 따른 요소 찾기 문제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5322264" y="350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ko-KR"/>
              <a:t>AI 보고서 관련 키워드</a:t>
            </a:r>
            <a:endParaRPr/>
          </a:p>
        </p:txBody>
      </p:sp>
      <p:pic>
        <p:nvPicPr>
          <p:cNvPr descr="텍스트, 폰트, 그래픽, 도표이(가) 표시된 사진&#10;&#10;자동 생성된 설명" id="118" name="Google Shape;11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257300"/>
            <a:ext cx="12320929" cy="870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ko-KR"/>
              <a:t>키워드 분석</a:t>
            </a:r>
            <a:endParaRPr/>
          </a:p>
        </p:txBody>
      </p:sp>
      <p:pic>
        <p:nvPicPr>
          <p:cNvPr descr="도표, 스크린샷, 그래프, 라인이(가) 표시된 사진&#10;&#10;자동 생성된 설명" id="124" name="Google Shape;12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10147404" cy="779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10147404" y="1790700"/>
            <a:ext cx="7988196" cy="4572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AI와 관련된 개발, 기술, 산업 키워드 다수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AI와 관련된 학문적인 키워드 존재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관련 플랫폼, 학습 문서 존재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관련 공통 키워드 존재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79" r="-2659" t="-2770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1181247" y="1632620"/>
            <a:ext cx="16183698" cy="7819167"/>
          </a:xfrm>
          <a:custGeom>
            <a:rect b="b" l="l" r="r" t="t"/>
            <a:pathLst>
              <a:path extrusionOk="0" h="16120547" w="49956423">
                <a:moveTo>
                  <a:pt x="0" y="0"/>
                </a:moveTo>
                <a:lnTo>
                  <a:pt x="49956423" y="0"/>
                </a:lnTo>
                <a:lnTo>
                  <a:pt x="49956423" y="16120547"/>
                </a:lnTo>
                <a:lnTo>
                  <a:pt x="0" y="161205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1157796" y="1597508"/>
            <a:ext cx="16230600" cy="7889392"/>
          </a:xfrm>
          <a:custGeom>
            <a:rect b="b" l="l" r="r" t="t"/>
            <a:pathLst>
              <a:path extrusionOk="0" h="16265327" w="50101202">
                <a:moveTo>
                  <a:pt x="49956424" y="16120548"/>
                </a:moveTo>
                <a:lnTo>
                  <a:pt x="50101202" y="16120548"/>
                </a:lnTo>
                <a:lnTo>
                  <a:pt x="50101202" y="16265327"/>
                </a:lnTo>
                <a:lnTo>
                  <a:pt x="49956424" y="16265327"/>
                </a:lnTo>
                <a:lnTo>
                  <a:pt x="49956424" y="16120548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16120548"/>
                </a:lnTo>
                <a:lnTo>
                  <a:pt x="0" y="16120548"/>
                </a:lnTo>
                <a:lnTo>
                  <a:pt x="0" y="144780"/>
                </a:lnTo>
                <a:close/>
                <a:moveTo>
                  <a:pt x="0" y="16120548"/>
                </a:moveTo>
                <a:lnTo>
                  <a:pt x="144780" y="16120548"/>
                </a:lnTo>
                <a:lnTo>
                  <a:pt x="144780" y="16265327"/>
                </a:lnTo>
                <a:lnTo>
                  <a:pt x="0" y="16265327"/>
                </a:lnTo>
                <a:lnTo>
                  <a:pt x="0" y="16120548"/>
                </a:lnTo>
                <a:close/>
                <a:moveTo>
                  <a:pt x="49956424" y="144780"/>
                </a:moveTo>
                <a:lnTo>
                  <a:pt x="50101202" y="144780"/>
                </a:lnTo>
                <a:lnTo>
                  <a:pt x="50101202" y="16120548"/>
                </a:lnTo>
                <a:lnTo>
                  <a:pt x="49956424" y="16120548"/>
                </a:lnTo>
                <a:lnTo>
                  <a:pt x="49956424" y="144780"/>
                </a:lnTo>
                <a:close/>
                <a:moveTo>
                  <a:pt x="144780" y="16120548"/>
                </a:moveTo>
                <a:lnTo>
                  <a:pt x="49956424" y="16120548"/>
                </a:lnTo>
                <a:lnTo>
                  <a:pt x="49956424" y="16265327"/>
                </a:lnTo>
                <a:lnTo>
                  <a:pt x="144780" y="16265327"/>
                </a:lnTo>
                <a:lnTo>
                  <a:pt x="144780" y="16120548"/>
                </a:lnTo>
                <a:close/>
                <a:moveTo>
                  <a:pt x="49956424" y="0"/>
                </a:moveTo>
                <a:lnTo>
                  <a:pt x="50101202" y="0"/>
                </a:lnTo>
                <a:lnTo>
                  <a:pt x="50101202" y="144780"/>
                </a:lnTo>
                <a:lnTo>
                  <a:pt x="49956424" y="144780"/>
                </a:lnTo>
                <a:lnTo>
                  <a:pt x="49956424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49956424" y="0"/>
                </a:lnTo>
                <a:lnTo>
                  <a:pt x="49956424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2096796" y="2112782"/>
            <a:ext cx="13864032" cy="1049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4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6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2096796" y="3204332"/>
            <a:ext cx="13864032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433004" y="3642122"/>
            <a:ext cx="156972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관련으로 논문, 문서, 보고서에서 AI 산업의 중요성을 확인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특정 분야의 키워드를 통해 그 분야와 AI 의 연결성 존재 확인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많은 다양한 분야의 키워드도 나타났지만 수가 서로 비슷해서  특징이 있다고 말할 수는 없음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다만 다양한 분야의 키워드  확인했음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기사를 통한 신뢰성 있는 정보로 분석  +  AI와 관련된 키워드 분석 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 AI관련 서류 분야 다양화 이에 따른 특정 분야 산업 강화, 다른 분야 산업도 기대예상 가능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k] &quot;AI 챗봇, 정답을 알려줘&quot;…美 신종 컨닝법 유행에 '떠들석'"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306" y="1"/>
            <a:ext cx="10533132" cy="5924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오늘의 시] '별 헤는 밤' 윤동주 “별 하나에 추억·사랑·쓸쓸함·동경·시 그리고 어머니” – 아시아엔 THE AsiaN"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464" y="-1"/>
            <a:ext cx="2216123" cy="315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0"/>
            <a:ext cx="3700463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2771776"/>
            <a:ext cx="3214688" cy="321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8575" y="5924888"/>
            <a:ext cx="5899023" cy="4362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/>
          <p:nvPr/>
        </p:nvSpPr>
        <p:spPr>
          <a:xfrm>
            <a:off x="5870448" y="5924888"/>
            <a:ext cx="12417552" cy="4362113"/>
          </a:xfrm>
          <a:prstGeom prst="rect">
            <a:avLst/>
          </a:prstGeom>
          <a:solidFill>
            <a:srgbClr val="D99593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ko-KR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-KR" sz="19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그림</a:t>
            </a:r>
            <a:endParaRPr sz="13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멋진 풍경 사진 | Unsplash에서 무료 이미지 다운로드" id="146" name="Google Shape;14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21441" y="-1"/>
            <a:ext cx="4866561" cy="3568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초보자를 위한 인물 사진 조명 안내 | Adobe" id="147" name="Google Shape;14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21439" y="3568588"/>
            <a:ext cx="4866561" cy="2356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직장인 취미 미술, 유화 그리기 세트로 집에서 쉽게 시작하기 : 네이버 포스트" id="148" name="Google Shape;14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01060" y="2739340"/>
            <a:ext cx="2669385" cy="31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/>
          <p:nvPr/>
        </p:nvSpPr>
        <p:spPr>
          <a:xfrm rot="-5400000">
            <a:off x="4445784" y="1632717"/>
            <a:ext cx="9396432" cy="18792865"/>
          </a:xfrm>
          <a:custGeom>
            <a:rect b="b" l="l" r="r" t="t"/>
            <a:pathLst>
              <a:path extrusionOk="0" h="18792865" w="9396432">
                <a:moveTo>
                  <a:pt x="0" y="0"/>
                </a:moveTo>
                <a:lnTo>
                  <a:pt x="9396432" y="0"/>
                </a:lnTo>
                <a:lnTo>
                  <a:pt x="9396432" y="18792865"/>
                </a:lnTo>
                <a:lnTo>
                  <a:pt x="0" y="18792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4" name="Google Shape;154;p9"/>
          <p:cNvGrpSpPr/>
          <p:nvPr/>
        </p:nvGrpSpPr>
        <p:grpSpPr>
          <a:xfrm>
            <a:off x="1403530" y="4404647"/>
            <a:ext cx="4671497" cy="4853654"/>
            <a:chOff x="0" y="0"/>
            <a:chExt cx="6228663" cy="6471538"/>
          </a:xfrm>
        </p:grpSpPr>
        <p:sp>
          <p:nvSpPr>
            <p:cNvPr id="155" name="Google Shape;155;p9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0"/>
              <a:ext cx="5951427" cy="6169180"/>
            </a:xfrm>
            <a:custGeom>
              <a:rect b="b" l="l" r="r" t="t"/>
              <a:pathLst>
                <a:path extrusionOk="0" h="6169180" w="5951427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80375" l="-14316" r="-17414" t="-10245"/>
              </a:stretch>
            </a:blipFill>
            <a:ln>
              <a:noFill/>
            </a:ln>
          </p:spPr>
        </p:sp>
      </p:grpSp>
      <p:grpSp>
        <p:nvGrpSpPr>
          <p:cNvPr id="157" name="Google Shape;157;p9"/>
          <p:cNvGrpSpPr/>
          <p:nvPr/>
        </p:nvGrpSpPr>
        <p:grpSpPr>
          <a:xfrm>
            <a:off x="6808251" y="4404647"/>
            <a:ext cx="4671497" cy="4853654"/>
            <a:chOff x="0" y="0"/>
            <a:chExt cx="6228663" cy="6471538"/>
          </a:xfrm>
        </p:grpSpPr>
        <p:sp>
          <p:nvSpPr>
            <p:cNvPr id="158" name="Google Shape;158;p9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5951427" cy="6169180"/>
            </a:xfrm>
            <a:custGeom>
              <a:rect b="b" l="l" r="r" t="t"/>
              <a:pathLst>
                <a:path extrusionOk="0" h="6169180" w="5951427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96974" l="-26323" r="-17853" t="-11658"/>
              </a:stretch>
            </a:blipFill>
            <a:ln>
              <a:noFill/>
            </a:ln>
          </p:spPr>
        </p:sp>
      </p:grpSp>
      <p:grpSp>
        <p:nvGrpSpPr>
          <p:cNvPr id="160" name="Google Shape;160;p9"/>
          <p:cNvGrpSpPr/>
          <p:nvPr/>
        </p:nvGrpSpPr>
        <p:grpSpPr>
          <a:xfrm>
            <a:off x="12212972" y="4404647"/>
            <a:ext cx="4671497" cy="4853654"/>
            <a:chOff x="0" y="0"/>
            <a:chExt cx="6228663" cy="6471538"/>
          </a:xfrm>
        </p:grpSpPr>
        <p:sp>
          <p:nvSpPr>
            <p:cNvPr id="161" name="Google Shape;161;p9"/>
            <p:cNvSpPr/>
            <p:nvPr/>
          </p:nvSpPr>
          <p:spPr>
            <a:xfrm>
              <a:off x="310443" y="380423"/>
              <a:ext cx="5918220" cy="60911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0"/>
              <a:ext cx="5951427" cy="6169180"/>
            </a:xfrm>
            <a:custGeom>
              <a:rect b="b" l="l" r="r" t="t"/>
              <a:pathLst>
                <a:path extrusionOk="0" h="6169180" w="5951427">
                  <a:moveTo>
                    <a:pt x="0" y="0"/>
                  </a:moveTo>
                  <a:lnTo>
                    <a:pt x="5951427" y="0"/>
                  </a:lnTo>
                  <a:lnTo>
                    <a:pt x="5951427" y="6169180"/>
                  </a:lnTo>
                  <a:lnTo>
                    <a:pt x="0" y="61691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43367" l="0" r="0" t="-1335"/>
              </a:stretch>
            </a:blipFill>
            <a:ln>
              <a:noFill/>
            </a:ln>
          </p:spPr>
        </p:sp>
      </p:grpSp>
      <p:sp>
        <p:nvSpPr>
          <p:cNvPr id="163" name="Google Shape;163;p9"/>
          <p:cNvSpPr txBox="1"/>
          <p:nvPr/>
        </p:nvSpPr>
        <p:spPr>
          <a:xfrm>
            <a:off x="1403530" y="921544"/>
            <a:ext cx="15480940" cy="28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AI와 그림의 시대흐름 별 관심</a:t>
            </a:r>
            <a:endParaRPr sz="9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9468" y="4404646"/>
            <a:ext cx="4543065" cy="462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2818" y="4371027"/>
            <a:ext cx="4489839" cy="466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00530" y="4388958"/>
            <a:ext cx="4489839" cy="464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KDP-23</dc:creator>
</cp:coreProperties>
</file>